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0058400" cy="7772400"/>
  <p:notesSz cx="10058400" cy="7772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rgbClr val="218747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rgbClr val="218747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rgbClr val="218747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102790" y="1104900"/>
            <a:ext cx="1854200" cy="5549900"/>
          </a:xfrm>
          <a:custGeom>
            <a:avLst/>
            <a:gdLst/>
            <a:ahLst/>
            <a:cxnLst/>
            <a:rect l="l" t="t" r="r" b="b"/>
            <a:pathLst>
              <a:path w="1854200" h="5549900">
                <a:moveTo>
                  <a:pt x="1854009" y="0"/>
                </a:moveTo>
                <a:lnTo>
                  <a:pt x="0" y="0"/>
                </a:lnTo>
                <a:lnTo>
                  <a:pt x="0" y="5549900"/>
                </a:lnTo>
                <a:lnTo>
                  <a:pt x="1854009" y="5549900"/>
                </a:lnTo>
                <a:lnTo>
                  <a:pt x="1854009" y="0"/>
                </a:lnTo>
                <a:close/>
              </a:path>
            </a:pathLst>
          </a:custGeom>
          <a:solidFill>
            <a:srgbClr val="DCE8F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42408" y="1437830"/>
            <a:ext cx="1109093" cy="575226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7929129" y="1104900"/>
            <a:ext cx="332740" cy="5549900"/>
          </a:xfrm>
          <a:custGeom>
            <a:avLst/>
            <a:gdLst/>
            <a:ahLst/>
            <a:cxnLst/>
            <a:rect l="l" t="t" r="r" b="b"/>
            <a:pathLst>
              <a:path w="332740" h="5549900">
                <a:moveTo>
                  <a:pt x="206681" y="0"/>
                </a:moveTo>
                <a:lnTo>
                  <a:pt x="24629" y="0"/>
                </a:lnTo>
                <a:lnTo>
                  <a:pt x="16946" y="123330"/>
                </a:lnTo>
                <a:lnTo>
                  <a:pt x="12548" y="205552"/>
                </a:lnTo>
                <a:lnTo>
                  <a:pt x="8807" y="287773"/>
                </a:lnTo>
                <a:lnTo>
                  <a:pt x="5722" y="369992"/>
                </a:lnTo>
                <a:lnTo>
                  <a:pt x="3296" y="452213"/>
                </a:lnTo>
                <a:lnTo>
                  <a:pt x="1530" y="534435"/>
                </a:lnTo>
                <a:lnTo>
                  <a:pt x="894" y="575544"/>
                </a:lnTo>
                <a:lnTo>
                  <a:pt x="116" y="668044"/>
                </a:lnTo>
                <a:lnTo>
                  <a:pt x="0" y="750263"/>
                </a:lnTo>
                <a:lnTo>
                  <a:pt x="546" y="832485"/>
                </a:lnTo>
                <a:lnTo>
                  <a:pt x="1753" y="914706"/>
                </a:lnTo>
                <a:lnTo>
                  <a:pt x="3624" y="996927"/>
                </a:lnTo>
                <a:lnTo>
                  <a:pt x="6158" y="1079146"/>
                </a:lnTo>
                <a:lnTo>
                  <a:pt x="11243" y="1212756"/>
                </a:lnTo>
                <a:lnTo>
                  <a:pt x="15482" y="1294977"/>
                </a:lnTo>
                <a:lnTo>
                  <a:pt x="22871" y="1418308"/>
                </a:lnTo>
                <a:lnTo>
                  <a:pt x="31287" y="1541639"/>
                </a:lnTo>
                <a:lnTo>
                  <a:pt x="46953" y="1747191"/>
                </a:lnTo>
                <a:lnTo>
                  <a:pt x="83718" y="2199405"/>
                </a:lnTo>
                <a:lnTo>
                  <a:pt x="90056" y="2281626"/>
                </a:lnTo>
                <a:lnTo>
                  <a:pt x="93009" y="2322736"/>
                </a:lnTo>
                <a:lnTo>
                  <a:pt x="95893" y="2353569"/>
                </a:lnTo>
                <a:lnTo>
                  <a:pt x="106747" y="2518009"/>
                </a:lnTo>
                <a:lnTo>
                  <a:pt x="116490" y="2682452"/>
                </a:lnTo>
                <a:lnTo>
                  <a:pt x="118752" y="2723561"/>
                </a:lnTo>
                <a:lnTo>
                  <a:pt x="120942" y="2754395"/>
                </a:lnTo>
                <a:lnTo>
                  <a:pt x="128990" y="2918835"/>
                </a:lnTo>
                <a:lnTo>
                  <a:pt x="135884" y="3083278"/>
                </a:lnTo>
                <a:lnTo>
                  <a:pt x="141610" y="3247718"/>
                </a:lnTo>
                <a:lnTo>
                  <a:pt x="146147" y="3412161"/>
                </a:lnTo>
                <a:lnTo>
                  <a:pt x="148830" y="3535492"/>
                </a:lnTo>
                <a:lnTo>
                  <a:pt x="151160" y="3710211"/>
                </a:lnTo>
                <a:lnTo>
                  <a:pt x="151690" y="3802708"/>
                </a:lnTo>
                <a:lnTo>
                  <a:pt x="151676" y="3915763"/>
                </a:lnTo>
                <a:lnTo>
                  <a:pt x="150355" y="4069927"/>
                </a:lnTo>
                <a:lnTo>
                  <a:pt x="147849" y="4203536"/>
                </a:lnTo>
                <a:lnTo>
                  <a:pt x="145422" y="4285755"/>
                </a:lnTo>
                <a:lnTo>
                  <a:pt x="142356" y="4378255"/>
                </a:lnTo>
                <a:lnTo>
                  <a:pt x="138619" y="4460474"/>
                </a:lnTo>
                <a:lnTo>
                  <a:pt x="134175" y="4542696"/>
                </a:lnTo>
                <a:lnTo>
                  <a:pt x="131681" y="4594084"/>
                </a:lnTo>
                <a:lnTo>
                  <a:pt x="126122" y="4676305"/>
                </a:lnTo>
                <a:lnTo>
                  <a:pt x="119780" y="4758526"/>
                </a:lnTo>
                <a:lnTo>
                  <a:pt x="112622" y="4840745"/>
                </a:lnTo>
                <a:lnTo>
                  <a:pt x="104616" y="4922967"/>
                </a:lnTo>
                <a:lnTo>
                  <a:pt x="100286" y="4964076"/>
                </a:lnTo>
                <a:lnTo>
                  <a:pt x="95733" y="4994910"/>
                </a:lnTo>
                <a:lnTo>
                  <a:pt x="85938" y="5077131"/>
                </a:lnTo>
                <a:lnTo>
                  <a:pt x="80689" y="5118240"/>
                </a:lnTo>
                <a:lnTo>
                  <a:pt x="75201" y="5149074"/>
                </a:lnTo>
                <a:lnTo>
                  <a:pt x="63489" y="5231295"/>
                </a:lnTo>
                <a:lnTo>
                  <a:pt x="57259" y="5262128"/>
                </a:lnTo>
                <a:lnTo>
                  <a:pt x="50772" y="5303238"/>
                </a:lnTo>
                <a:lnTo>
                  <a:pt x="44025" y="5334071"/>
                </a:lnTo>
                <a:lnTo>
                  <a:pt x="37016" y="5364904"/>
                </a:lnTo>
                <a:lnTo>
                  <a:pt x="29739" y="5406013"/>
                </a:lnTo>
                <a:lnTo>
                  <a:pt x="22190" y="5436846"/>
                </a:lnTo>
                <a:lnTo>
                  <a:pt x="14367" y="5467679"/>
                </a:lnTo>
                <a:lnTo>
                  <a:pt x="13679" y="5467679"/>
                </a:lnTo>
                <a:lnTo>
                  <a:pt x="13053" y="5477957"/>
                </a:lnTo>
                <a:lnTo>
                  <a:pt x="11338" y="5477957"/>
                </a:lnTo>
                <a:lnTo>
                  <a:pt x="10754" y="5488234"/>
                </a:lnTo>
                <a:lnTo>
                  <a:pt x="5220" y="5529345"/>
                </a:lnTo>
                <a:lnTo>
                  <a:pt x="6398" y="5549900"/>
                </a:lnTo>
                <a:lnTo>
                  <a:pt x="192864" y="5549900"/>
                </a:lnTo>
                <a:lnTo>
                  <a:pt x="194285" y="5529345"/>
                </a:lnTo>
                <a:lnTo>
                  <a:pt x="209412" y="5467679"/>
                </a:lnTo>
                <a:lnTo>
                  <a:pt x="216625" y="5426569"/>
                </a:lnTo>
                <a:lnTo>
                  <a:pt x="223607" y="5395735"/>
                </a:lnTo>
                <a:lnTo>
                  <a:pt x="236875" y="5313516"/>
                </a:lnTo>
                <a:lnTo>
                  <a:pt x="243165" y="5272405"/>
                </a:lnTo>
                <a:lnTo>
                  <a:pt x="249226" y="5241571"/>
                </a:lnTo>
                <a:lnTo>
                  <a:pt x="260666" y="5159352"/>
                </a:lnTo>
                <a:lnTo>
                  <a:pt x="271202" y="5077131"/>
                </a:lnTo>
                <a:lnTo>
                  <a:pt x="280840" y="4994910"/>
                </a:lnTo>
                <a:lnTo>
                  <a:pt x="285325" y="4953800"/>
                </a:lnTo>
                <a:lnTo>
                  <a:pt x="289589" y="4902412"/>
                </a:lnTo>
                <a:lnTo>
                  <a:pt x="297454" y="4820191"/>
                </a:lnTo>
                <a:lnTo>
                  <a:pt x="301057" y="4779081"/>
                </a:lnTo>
                <a:lnTo>
                  <a:pt x="304443" y="4727693"/>
                </a:lnTo>
                <a:lnTo>
                  <a:pt x="310563" y="4645472"/>
                </a:lnTo>
                <a:lnTo>
                  <a:pt x="313298" y="4594084"/>
                </a:lnTo>
                <a:lnTo>
                  <a:pt x="315551" y="4563250"/>
                </a:lnTo>
                <a:lnTo>
                  <a:pt x="319592" y="4481031"/>
                </a:lnTo>
                <a:lnTo>
                  <a:pt x="323035" y="4398810"/>
                </a:lnTo>
                <a:lnTo>
                  <a:pt x="325906" y="4316589"/>
                </a:lnTo>
                <a:lnTo>
                  <a:pt x="328227" y="4234367"/>
                </a:lnTo>
                <a:lnTo>
                  <a:pt x="330738" y="4111036"/>
                </a:lnTo>
                <a:lnTo>
                  <a:pt x="332159" y="3997984"/>
                </a:lnTo>
                <a:lnTo>
                  <a:pt x="332404" y="3956872"/>
                </a:lnTo>
                <a:lnTo>
                  <a:pt x="332505" y="3833541"/>
                </a:lnTo>
                <a:lnTo>
                  <a:pt x="331715" y="3710211"/>
                </a:lnTo>
                <a:lnTo>
                  <a:pt x="329425" y="3545770"/>
                </a:lnTo>
                <a:lnTo>
                  <a:pt x="326890" y="3422439"/>
                </a:lnTo>
                <a:lnTo>
                  <a:pt x="322386" y="3257997"/>
                </a:lnTo>
                <a:lnTo>
                  <a:pt x="318258" y="3134666"/>
                </a:lnTo>
                <a:lnTo>
                  <a:pt x="316739" y="3083278"/>
                </a:lnTo>
                <a:lnTo>
                  <a:pt x="309943" y="2918835"/>
                </a:lnTo>
                <a:lnTo>
                  <a:pt x="301998" y="2754395"/>
                </a:lnTo>
                <a:lnTo>
                  <a:pt x="292897" y="2589954"/>
                </a:lnTo>
                <a:lnTo>
                  <a:pt x="282638" y="2425512"/>
                </a:lnTo>
                <a:lnTo>
                  <a:pt x="271218" y="2261071"/>
                </a:lnTo>
                <a:lnTo>
                  <a:pt x="268164" y="2230238"/>
                </a:lnTo>
                <a:lnTo>
                  <a:pt x="248744" y="1983576"/>
                </a:lnTo>
                <a:lnTo>
                  <a:pt x="222313" y="1654693"/>
                </a:lnTo>
                <a:lnTo>
                  <a:pt x="219157" y="1623860"/>
                </a:lnTo>
                <a:lnTo>
                  <a:pt x="207222" y="1459417"/>
                </a:lnTo>
                <a:lnTo>
                  <a:pt x="199235" y="1336086"/>
                </a:lnTo>
                <a:lnTo>
                  <a:pt x="194495" y="1253865"/>
                </a:lnTo>
                <a:lnTo>
                  <a:pt x="190304" y="1171646"/>
                </a:lnTo>
                <a:lnTo>
                  <a:pt x="185273" y="1038037"/>
                </a:lnTo>
                <a:lnTo>
                  <a:pt x="182864" y="955815"/>
                </a:lnTo>
                <a:lnTo>
                  <a:pt x="181202" y="873596"/>
                </a:lnTo>
                <a:lnTo>
                  <a:pt x="180277" y="791375"/>
                </a:lnTo>
                <a:lnTo>
                  <a:pt x="180083" y="709154"/>
                </a:lnTo>
                <a:lnTo>
                  <a:pt x="180613" y="626932"/>
                </a:lnTo>
                <a:lnTo>
                  <a:pt x="181855" y="534435"/>
                </a:lnTo>
                <a:lnTo>
                  <a:pt x="183803" y="452213"/>
                </a:lnTo>
                <a:lnTo>
                  <a:pt x="186451" y="369992"/>
                </a:lnTo>
                <a:lnTo>
                  <a:pt x="189790" y="287773"/>
                </a:lnTo>
                <a:lnTo>
                  <a:pt x="193809" y="205552"/>
                </a:lnTo>
                <a:lnTo>
                  <a:pt x="198506" y="123330"/>
                </a:lnTo>
                <a:lnTo>
                  <a:pt x="206681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80536" y="5319914"/>
            <a:ext cx="1225885" cy="75498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rgbClr val="218747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1600" y="1104901"/>
            <a:ext cx="9855200" cy="1197610"/>
          </a:xfrm>
          <a:custGeom>
            <a:avLst/>
            <a:gdLst/>
            <a:ahLst/>
            <a:cxnLst/>
            <a:rect l="l" t="t" r="r" b="b"/>
            <a:pathLst>
              <a:path w="9855200" h="1197610">
                <a:moveTo>
                  <a:pt x="9855200" y="0"/>
                </a:moveTo>
                <a:lnTo>
                  <a:pt x="0" y="0"/>
                </a:lnTo>
                <a:lnTo>
                  <a:pt x="0" y="1197037"/>
                </a:lnTo>
                <a:lnTo>
                  <a:pt x="9855200" y="1197037"/>
                </a:lnTo>
                <a:lnTo>
                  <a:pt x="9855200" y="0"/>
                </a:lnTo>
                <a:close/>
              </a:path>
            </a:pathLst>
          </a:custGeom>
          <a:solidFill>
            <a:srgbClr val="DCE8F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42408" y="1437830"/>
            <a:ext cx="1109093" cy="57522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1599" y="2153215"/>
            <a:ext cx="9855200" cy="33009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216523" y="1332583"/>
            <a:ext cx="1225885" cy="75498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3254" y="1424605"/>
            <a:ext cx="6876415" cy="515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rgbClr val="218747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9730" y="3113372"/>
            <a:ext cx="4782185" cy="2915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7" Type="http://schemas.openxmlformats.org/officeDocument/2006/relationships/image" Target="../media/image7.png"/><Relationship Id="rId8" Type="http://schemas.openxmlformats.org/officeDocument/2006/relationships/image" Target="../media/image8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Relationship Id="rId4" Type="http://schemas.openxmlformats.org/officeDocument/2006/relationships/image" Target="../media/image8.jpg"/><Relationship Id="rId5" Type="http://schemas.openxmlformats.org/officeDocument/2006/relationships/image" Target="../media/image52.jpg"/><Relationship Id="rId6" Type="http://schemas.openxmlformats.org/officeDocument/2006/relationships/image" Target="../media/image5.jpg"/><Relationship Id="rId7" Type="http://schemas.openxmlformats.org/officeDocument/2006/relationships/image" Target="../media/image53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g"/><Relationship Id="rId3" Type="http://schemas.openxmlformats.org/officeDocument/2006/relationships/image" Target="../media/image55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6.jpg"/><Relationship Id="rId3" Type="http://schemas.openxmlformats.org/officeDocument/2006/relationships/image" Target="../media/image57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g"/><Relationship Id="rId3" Type="http://schemas.openxmlformats.org/officeDocument/2006/relationships/image" Target="../media/image6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g"/><Relationship Id="rId3" Type="http://schemas.openxmlformats.org/officeDocument/2006/relationships/image" Target="../media/image64.jpg"/><Relationship Id="rId4" Type="http://schemas.openxmlformats.org/officeDocument/2006/relationships/image" Target="../media/image65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6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5" Type="http://schemas.openxmlformats.org/officeDocument/2006/relationships/image" Target="../media/image24.png"/><Relationship Id="rId16" Type="http://schemas.openxmlformats.org/officeDocument/2006/relationships/image" Target="../media/image25.png"/><Relationship Id="rId17" Type="http://schemas.openxmlformats.org/officeDocument/2006/relationships/image" Target="../media/image26.png"/><Relationship Id="rId18" Type="http://schemas.openxmlformats.org/officeDocument/2006/relationships/image" Target="../media/image27.png"/><Relationship Id="rId19" Type="http://schemas.openxmlformats.org/officeDocument/2006/relationships/image" Target="../media/image28.png"/><Relationship Id="rId20" Type="http://schemas.openxmlformats.org/officeDocument/2006/relationships/image" Target="../media/image29.png"/><Relationship Id="rId21" Type="http://schemas.openxmlformats.org/officeDocument/2006/relationships/image" Target="../media/image30.png"/><Relationship Id="rId22" Type="http://schemas.openxmlformats.org/officeDocument/2006/relationships/image" Target="../media/image31.png"/><Relationship Id="rId23" Type="http://schemas.openxmlformats.org/officeDocument/2006/relationships/image" Target="../media/image32.png"/><Relationship Id="rId24" Type="http://schemas.openxmlformats.org/officeDocument/2006/relationships/image" Target="../media/image33.png"/><Relationship Id="rId25" Type="http://schemas.openxmlformats.org/officeDocument/2006/relationships/image" Target="../media/image34.png"/><Relationship Id="rId26" Type="http://schemas.openxmlformats.org/officeDocument/2006/relationships/image" Target="../media/image35.png"/><Relationship Id="rId27" Type="http://schemas.openxmlformats.org/officeDocument/2006/relationships/image" Target="../media/image36.png"/><Relationship Id="rId28" Type="http://schemas.openxmlformats.org/officeDocument/2006/relationships/image" Target="../media/image37.png"/><Relationship Id="rId29" Type="http://schemas.openxmlformats.org/officeDocument/2006/relationships/image" Target="../media/image38.png"/><Relationship Id="rId30" Type="http://schemas.openxmlformats.org/officeDocument/2006/relationships/image" Target="../media/image39.png"/><Relationship Id="rId31" Type="http://schemas.openxmlformats.org/officeDocument/2006/relationships/image" Target="../media/image40.png"/><Relationship Id="rId32" Type="http://schemas.openxmlformats.org/officeDocument/2006/relationships/image" Target="../media/image41.png"/><Relationship Id="rId33" Type="http://schemas.openxmlformats.org/officeDocument/2006/relationships/image" Target="../media/image42.png"/><Relationship Id="rId34" Type="http://schemas.openxmlformats.org/officeDocument/2006/relationships/image" Target="../media/image43.png"/><Relationship Id="rId35" Type="http://schemas.openxmlformats.org/officeDocument/2006/relationships/image" Target="../media/image44.png"/><Relationship Id="rId36" Type="http://schemas.openxmlformats.org/officeDocument/2006/relationships/image" Target="../media/image45.png"/><Relationship Id="rId37" Type="http://schemas.openxmlformats.org/officeDocument/2006/relationships/image" Target="../media/image46.png"/><Relationship Id="rId38" Type="http://schemas.openxmlformats.org/officeDocument/2006/relationships/image" Target="../media/image47.png"/><Relationship Id="rId39" Type="http://schemas.openxmlformats.org/officeDocument/2006/relationships/image" Target="../media/image48.png"/><Relationship Id="rId40" Type="http://schemas.openxmlformats.org/officeDocument/2006/relationships/image" Target="../media/image49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507619" y="1104900"/>
            <a:ext cx="3449320" cy="5549900"/>
            <a:chOff x="6507619" y="1104900"/>
            <a:chExt cx="3449320" cy="5549900"/>
          </a:xfrm>
        </p:grpSpPr>
        <p:sp>
          <p:nvSpPr>
            <p:cNvPr id="3" name="object 3" descr=""/>
            <p:cNvSpPr/>
            <p:nvPr/>
          </p:nvSpPr>
          <p:spPr>
            <a:xfrm>
              <a:off x="8102790" y="1104900"/>
              <a:ext cx="1854200" cy="5549900"/>
            </a:xfrm>
            <a:custGeom>
              <a:avLst/>
              <a:gdLst/>
              <a:ahLst/>
              <a:cxnLst/>
              <a:rect l="l" t="t" r="r" b="b"/>
              <a:pathLst>
                <a:path w="1854200" h="5549900">
                  <a:moveTo>
                    <a:pt x="1854009" y="0"/>
                  </a:moveTo>
                  <a:lnTo>
                    <a:pt x="0" y="0"/>
                  </a:lnTo>
                  <a:lnTo>
                    <a:pt x="0" y="5549900"/>
                  </a:lnTo>
                  <a:lnTo>
                    <a:pt x="1854009" y="5549900"/>
                  </a:lnTo>
                  <a:lnTo>
                    <a:pt x="1854009" y="0"/>
                  </a:lnTo>
                  <a:close/>
                </a:path>
              </a:pathLst>
            </a:custGeom>
            <a:solidFill>
              <a:srgbClr val="DCE8F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42408" y="1437830"/>
              <a:ext cx="1109093" cy="57522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7929129" y="1104900"/>
              <a:ext cx="332740" cy="5549900"/>
            </a:xfrm>
            <a:custGeom>
              <a:avLst/>
              <a:gdLst/>
              <a:ahLst/>
              <a:cxnLst/>
              <a:rect l="l" t="t" r="r" b="b"/>
              <a:pathLst>
                <a:path w="332740" h="5549900">
                  <a:moveTo>
                    <a:pt x="206681" y="0"/>
                  </a:moveTo>
                  <a:lnTo>
                    <a:pt x="24629" y="0"/>
                  </a:lnTo>
                  <a:lnTo>
                    <a:pt x="16946" y="123330"/>
                  </a:lnTo>
                  <a:lnTo>
                    <a:pt x="12548" y="205552"/>
                  </a:lnTo>
                  <a:lnTo>
                    <a:pt x="8807" y="287773"/>
                  </a:lnTo>
                  <a:lnTo>
                    <a:pt x="5722" y="369992"/>
                  </a:lnTo>
                  <a:lnTo>
                    <a:pt x="3296" y="452213"/>
                  </a:lnTo>
                  <a:lnTo>
                    <a:pt x="1530" y="534435"/>
                  </a:lnTo>
                  <a:lnTo>
                    <a:pt x="894" y="575544"/>
                  </a:lnTo>
                  <a:lnTo>
                    <a:pt x="116" y="668044"/>
                  </a:lnTo>
                  <a:lnTo>
                    <a:pt x="0" y="750263"/>
                  </a:lnTo>
                  <a:lnTo>
                    <a:pt x="546" y="832485"/>
                  </a:lnTo>
                  <a:lnTo>
                    <a:pt x="1753" y="914706"/>
                  </a:lnTo>
                  <a:lnTo>
                    <a:pt x="3624" y="996927"/>
                  </a:lnTo>
                  <a:lnTo>
                    <a:pt x="6158" y="1079146"/>
                  </a:lnTo>
                  <a:lnTo>
                    <a:pt x="11243" y="1212756"/>
                  </a:lnTo>
                  <a:lnTo>
                    <a:pt x="15482" y="1294977"/>
                  </a:lnTo>
                  <a:lnTo>
                    <a:pt x="22871" y="1418308"/>
                  </a:lnTo>
                  <a:lnTo>
                    <a:pt x="31287" y="1541639"/>
                  </a:lnTo>
                  <a:lnTo>
                    <a:pt x="46953" y="1747191"/>
                  </a:lnTo>
                  <a:lnTo>
                    <a:pt x="83718" y="2199405"/>
                  </a:lnTo>
                  <a:lnTo>
                    <a:pt x="90056" y="2281626"/>
                  </a:lnTo>
                  <a:lnTo>
                    <a:pt x="93009" y="2322736"/>
                  </a:lnTo>
                  <a:lnTo>
                    <a:pt x="95893" y="2353569"/>
                  </a:lnTo>
                  <a:lnTo>
                    <a:pt x="106747" y="2518009"/>
                  </a:lnTo>
                  <a:lnTo>
                    <a:pt x="116490" y="2682452"/>
                  </a:lnTo>
                  <a:lnTo>
                    <a:pt x="118752" y="2723561"/>
                  </a:lnTo>
                  <a:lnTo>
                    <a:pt x="120942" y="2754395"/>
                  </a:lnTo>
                  <a:lnTo>
                    <a:pt x="128990" y="2918835"/>
                  </a:lnTo>
                  <a:lnTo>
                    <a:pt x="135884" y="3083278"/>
                  </a:lnTo>
                  <a:lnTo>
                    <a:pt x="141610" y="3247718"/>
                  </a:lnTo>
                  <a:lnTo>
                    <a:pt x="146147" y="3412161"/>
                  </a:lnTo>
                  <a:lnTo>
                    <a:pt x="148830" y="3535492"/>
                  </a:lnTo>
                  <a:lnTo>
                    <a:pt x="151160" y="3710211"/>
                  </a:lnTo>
                  <a:lnTo>
                    <a:pt x="151690" y="3802708"/>
                  </a:lnTo>
                  <a:lnTo>
                    <a:pt x="151676" y="3915763"/>
                  </a:lnTo>
                  <a:lnTo>
                    <a:pt x="150355" y="4069927"/>
                  </a:lnTo>
                  <a:lnTo>
                    <a:pt x="147849" y="4203536"/>
                  </a:lnTo>
                  <a:lnTo>
                    <a:pt x="145422" y="4285755"/>
                  </a:lnTo>
                  <a:lnTo>
                    <a:pt x="142356" y="4378255"/>
                  </a:lnTo>
                  <a:lnTo>
                    <a:pt x="138619" y="4460474"/>
                  </a:lnTo>
                  <a:lnTo>
                    <a:pt x="134175" y="4542696"/>
                  </a:lnTo>
                  <a:lnTo>
                    <a:pt x="131681" y="4594084"/>
                  </a:lnTo>
                  <a:lnTo>
                    <a:pt x="126122" y="4676305"/>
                  </a:lnTo>
                  <a:lnTo>
                    <a:pt x="119780" y="4758526"/>
                  </a:lnTo>
                  <a:lnTo>
                    <a:pt x="112622" y="4840745"/>
                  </a:lnTo>
                  <a:lnTo>
                    <a:pt x="104616" y="4922967"/>
                  </a:lnTo>
                  <a:lnTo>
                    <a:pt x="100286" y="4964076"/>
                  </a:lnTo>
                  <a:lnTo>
                    <a:pt x="95733" y="4994910"/>
                  </a:lnTo>
                  <a:lnTo>
                    <a:pt x="85938" y="5077131"/>
                  </a:lnTo>
                  <a:lnTo>
                    <a:pt x="80689" y="5118240"/>
                  </a:lnTo>
                  <a:lnTo>
                    <a:pt x="75201" y="5149074"/>
                  </a:lnTo>
                  <a:lnTo>
                    <a:pt x="63489" y="5231295"/>
                  </a:lnTo>
                  <a:lnTo>
                    <a:pt x="57259" y="5262128"/>
                  </a:lnTo>
                  <a:lnTo>
                    <a:pt x="50772" y="5303238"/>
                  </a:lnTo>
                  <a:lnTo>
                    <a:pt x="44025" y="5334071"/>
                  </a:lnTo>
                  <a:lnTo>
                    <a:pt x="37016" y="5364904"/>
                  </a:lnTo>
                  <a:lnTo>
                    <a:pt x="29739" y="5406013"/>
                  </a:lnTo>
                  <a:lnTo>
                    <a:pt x="22190" y="5436846"/>
                  </a:lnTo>
                  <a:lnTo>
                    <a:pt x="14367" y="5467679"/>
                  </a:lnTo>
                  <a:lnTo>
                    <a:pt x="13679" y="5467679"/>
                  </a:lnTo>
                  <a:lnTo>
                    <a:pt x="13053" y="5477957"/>
                  </a:lnTo>
                  <a:lnTo>
                    <a:pt x="11338" y="5477957"/>
                  </a:lnTo>
                  <a:lnTo>
                    <a:pt x="10754" y="5488234"/>
                  </a:lnTo>
                  <a:lnTo>
                    <a:pt x="5220" y="5529345"/>
                  </a:lnTo>
                  <a:lnTo>
                    <a:pt x="6398" y="5549900"/>
                  </a:lnTo>
                  <a:lnTo>
                    <a:pt x="192864" y="5549900"/>
                  </a:lnTo>
                  <a:lnTo>
                    <a:pt x="194285" y="5529345"/>
                  </a:lnTo>
                  <a:lnTo>
                    <a:pt x="209412" y="5467679"/>
                  </a:lnTo>
                  <a:lnTo>
                    <a:pt x="216625" y="5426569"/>
                  </a:lnTo>
                  <a:lnTo>
                    <a:pt x="223607" y="5395735"/>
                  </a:lnTo>
                  <a:lnTo>
                    <a:pt x="236875" y="5313516"/>
                  </a:lnTo>
                  <a:lnTo>
                    <a:pt x="243165" y="5272405"/>
                  </a:lnTo>
                  <a:lnTo>
                    <a:pt x="249226" y="5241571"/>
                  </a:lnTo>
                  <a:lnTo>
                    <a:pt x="260666" y="5159352"/>
                  </a:lnTo>
                  <a:lnTo>
                    <a:pt x="271202" y="5077131"/>
                  </a:lnTo>
                  <a:lnTo>
                    <a:pt x="280840" y="4994910"/>
                  </a:lnTo>
                  <a:lnTo>
                    <a:pt x="285325" y="4953800"/>
                  </a:lnTo>
                  <a:lnTo>
                    <a:pt x="289589" y="4902412"/>
                  </a:lnTo>
                  <a:lnTo>
                    <a:pt x="297454" y="4820191"/>
                  </a:lnTo>
                  <a:lnTo>
                    <a:pt x="301057" y="4779081"/>
                  </a:lnTo>
                  <a:lnTo>
                    <a:pt x="304443" y="4727693"/>
                  </a:lnTo>
                  <a:lnTo>
                    <a:pt x="310563" y="4645472"/>
                  </a:lnTo>
                  <a:lnTo>
                    <a:pt x="313298" y="4594084"/>
                  </a:lnTo>
                  <a:lnTo>
                    <a:pt x="315551" y="4563250"/>
                  </a:lnTo>
                  <a:lnTo>
                    <a:pt x="319592" y="4481031"/>
                  </a:lnTo>
                  <a:lnTo>
                    <a:pt x="323035" y="4398810"/>
                  </a:lnTo>
                  <a:lnTo>
                    <a:pt x="325906" y="4316589"/>
                  </a:lnTo>
                  <a:lnTo>
                    <a:pt x="328227" y="4234367"/>
                  </a:lnTo>
                  <a:lnTo>
                    <a:pt x="330738" y="4111036"/>
                  </a:lnTo>
                  <a:lnTo>
                    <a:pt x="332159" y="3997984"/>
                  </a:lnTo>
                  <a:lnTo>
                    <a:pt x="332404" y="3956872"/>
                  </a:lnTo>
                  <a:lnTo>
                    <a:pt x="332505" y="3833541"/>
                  </a:lnTo>
                  <a:lnTo>
                    <a:pt x="331715" y="3710211"/>
                  </a:lnTo>
                  <a:lnTo>
                    <a:pt x="329425" y="3545770"/>
                  </a:lnTo>
                  <a:lnTo>
                    <a:pt x="326890" y="3422439"/>
                  </a:lnTo>
                  <a:lnTo>
                    <a:pt x="322386" y="3257997"/>
                  </a:lnTo>
                  <a:lnTo>
                    <a:pt x="318258" y="3134666"/>
                  </a:lnTo>
                  <a:lnTo>
                    <a:pt x="316739" y="3083278"/>
                  </a:lnTo>
                  <a:lnTo>
                    <a:pt x="309943" y="2918835"/>
                  </a:lnTo>
                  <a:lnTo>
                    <a:pt x="301998" y="2754395"/>
                  </a:lnTo>
                  <a:lnTo>
                    <a:pt x="292897" y="2589954"/>
                  </a:lnTo>
                  <a:lnTo>
                    <a:pt x="282638" y="2425512"/>
                  </a:lnTo>
                  <a:lnTo>
                    <a:pt x="271218" y="2261071"/>
                  </a:lnTo>
                  <a:lnTo>
                    <a:pt x="268164" y="2230238"/>
                  </a:lnTo>
                  <a:lnTo>
                    <a:pt x="248744" y="1983576"/>
                  </a:lnTo>
                  <a:lnTo>
                    <a:pt x="222313" y="1654693"/>
                  </a:lnTo>
                  <a:lnTo>
                    <a:pt x="219157" y="1623860"/>
                  </a:lnTo>
                  <a:lnTo>
                    <a:pt x="207222" y="1459417"/>
                  </a:lnTo>
                  <a:lnTo>
                    <a:pt x="199235" y="1336086"/>
                  </a:lnTo>
                  <a:lnTo>
                    <a:pt x="194495" y="1253865"/>
                  </a:lnTo>
                  <a:lnTo>
                    <a:pt x="190304" y="1171646"/>
                  </a:lnTo>
                  <a:lnTo>
                    <a:pt x="185273" y="1038037"/>
                  </a:lnTo>
                  <a:lnTo>
                    <a:pt x="182864" y="955815"/>
                  </a:lnTo>
                  <a:lnTo>
                    <a:pt x="181202" y="873596"/>
                  </a:lnTo>
                  <a:lnTo>
                    <a:pt x="180277" y="791375"/>
                  </a:lnTo>
                  <a:lnTo>
                    <a:pt x="180083" y="709154"/>
                  </a:lnTo>
                  <a:lnTo>
                    <a:pt x="180613" y="626932"/>
                  </a:lnTo>
                  <a:lnTo>
                    <a:pt x="181855" y="534435"/>
                  </a:lnTo>
                  <a:lnTo>
                    <a:pt x="183803" y="452213"/>
                  </a:lnTo>
                  <a:lnTo>
                    <a:pt x="186451" y="369992"/>
                  </a:lnTo>
                  <a:lnTo>
                    <a:pt x="189790" y="287773"/>
                  </a:lnTo>
                  <a:lnTo>
                    <a:pt x="193809" y="205552"/>
                  </a:lnTo>
                  <a:lnTo>
                    <a:pt x="198506" y="123330"/>
                  </a:lnTo>
                  <a:lnTo>
                    <a:pt x="206681" y="0"/>
                  </a:lnTo>
                  <a:close/>
                </a:path>
              </a:pathLst>
            </a:custGeom>
            <a:solidFill>
              <a:srgbClr val="00487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0537" y="5319914"/>
              <a:ext cx="1225885" cy="75498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07619" y="4724104"/>
              <a:ext cx="1457608" cy="817195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74104" y="2623862"/>
            <a:ext cx="5231765" cy="946785"/>
          </a:xfrm>
          <a:prstGeom prst="rect"/>
        </p:spPr>
        <p:txBody>
          <a:bodyPr wrap="square" lIns="0" tIns="73025" rIns="0" bIns="0" rtlCol="0" vert="horz">
            <a:spAutoFit/>
          </a:bodyPr>
          <a:lstStyle/>
          <a:p>
            <a:pPr marL="1360170" marR="5080" indent="-1348105">
              <a:lnSpc>
                <a:spcPts val="3410"/>
              </a:lnSpc>
              <a:spcBef>
                <a:spcPts val="575"/>
              </a:spcBef>
            </a:pPr>
            <a:r>
              <a:rPr dirty="0" sz="3200"/>
              <a:t>Community</a:t>
            </a:r>
            <a:r>
              <a:rPr dirty="0" sz="3200" spc="-215"/>
              <a:t> </a:t>
            </a:r>
            <a:r>
              <a:rPr dirty="0" sz="3200" spc="100"/>
              <a:t>Mini-</a:t>
            </a:r>
            <a:r>
              <a:rPr dirty="0" sz="3200" spc="-45"/>
              <a:t>Grants </a:t>
            </a:r>
            <a:r>
              <a:rPr dirty="0" sz="3200" spc="-120"/>
              <a:t>Final</a:t>
            </a:r>
            <a:r>
              <a:rPr dirty="0" sz="3200" spc="-340"/>
              <a:t> </a:t>
            </a:r>
            <a:r>
              <a:rPr dirty="0" sz="3200" spc="-10"/>
              <a:t>Report</a:t>
            </a:r>
            <a:endParaRPr sz="3200"/>
          </a:p>
        </p:txBody>
      </p:sp>
      <p:sp>
        <p:nvSpPr>
          <p:cNvPr id="9" name="object 9" descr=""/>
          <p:cNvSpPr txBox="1"/>
          <p:nvPr/>
        </p:nvSpPr>
        <p:spPr>
          <a:xfrm>
            <a:off x="2258773" y="4125743"/>
            <a:ext cx="366331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105" b="1">
                <a:solidFill>
                  <a:srgbClr val="218747"/>
                </a:solidFill>
                <a:latin typeface="Trebuchet MS"/>
                <a:cs typeface="Trebuchet MS"/>
              </a:rPr>
              <a:t>Grant</a:t>
            </a:r>
            <a:r>
              <a:rPr dirty="0" sz="1600" spc="-114" b="1">
                <a:solidFill>
                  <a:srgbClr val="218747"/>
                </a:solidFill>
                <a:latin typeface="Trebuchet MS"/>
                <a:cs typeface="Trebuchet MS"/>
              </a:rPr>
              <a:t> </a:t>
            </a:r>
            <a:r>
              <a:rPr dirty="0" sz="1600" spc="90" b="1">
                <a:solidFill>
                  <a:srgbClr val="218747"/>
                </a:solidFill>
                <a:latin typeface="Trebuchet MS"/>
                <a:cs typeface="Trebuchet MS"/>
              </a:rPr>
              <a:t>dates:</a:t>
            </a:r>
            <a:r>
              <a:rPr dirty="0" sz="1600" spc="-120" b="1">
                <a:solidFill>
                  <a:srgbClr val="218747"/>
                </a:solidFill>
                <a:latin typeface="Trebuchet MS"/>
                <a:cs typeface="Trebuchet MS"/>
              </a:rPr>
              <a:t> </a:t>
            </a:r>
            <a:r>
              <a:rPr dirty="0" sz="1600" spc="155" b="1">
                <a:solidFill>
                  <a:srgbClr val="218747"/>
                </a:solidFill>
                <a:latin typeface="Trebuchet MS"/>
                <a:cs typeface="Trebuchet MS"/>
              </a:rPr>
              <a:t>March</a:t>
            </a:r>
            <a:r>
              <a:rPr dirty="0" sz="1600" spc="-105" b="1">
                <a:solidFill>
                  <a:srgbClr val="218747"/>
                </a:solidFill>
                <a:latin typeface="Trebuchet MS"/>
                <a:cs typeface="Trebuchet MS"/>
              </a:rPr>
              <a:t> </a:t>
            </a:r>
            <a:r>
              <a:rPr dirty="0" sz="1600" spc="210" b="1">
                <a:solidFill>
                  <a:srgbClr val="218747"/>
                </a:solidFill>
                <a:latin typeface="Trebuchet MS"/>
                <a:cs typeface="Trebuchet MS"/>
              </a:rPr>
              <a:t>6-</a:t>
            </a:r>
            <a:r>
              <a:rPr dirty="0" sz="1600" spc="225" b="1">
                <a:solidFill>
                  <a:srgbClr val="218747"/>
                </a:solidFill>
                <a:latin typeface="Trebuchet MS"/>
                <a:cs typeface="Trebuchet MS"/>
              </a:rPr>
              <a:t>May</a:t>
            </a:r>
            <a:r>
              <a:rPr dirty="0" sz="1600" spc="-114" b="1">
                <a:solidFill>
                  <a:srgbClr val="218747"/>
                </a:solidFill>
                <a:latin typeface="Trebuchet MS"/>
                <a:cs typeface="Trebuchet MS"/>
              </a:rPr>
              <a:t> </a:t>
            </a:r>
            <a:r>
              <a:rPr dirty="0" sz="1600" spc="-150" b="1">
                <a:solidFill>
                  <a:srgbClr val="218747"/>
                </a:solidFill>
                <a:latin typeface="Trebuchet MS"/>
                <a:cs typeface="Trebuchet MS"/>
              </a:rPr>
              <a:t>31,</a:t>
            </a:r>
            <a:r>
              <a:rPr dirty="0" sz="1600" spc="-114" b="1">
                <a:solidFill>
                  <a:srgbClr val="218747"/>
                </a:solidFill>
                <a:latin typeface="Trebuchet MS"/>
                <a:cs typeface="Trebuchet MS"/>
              </a:rPr>
              <a:t> </a:t>
            </a:r>
            <a:r>
              <a:rPr dirty="0" sz="1600" spc="30" b="1">
                <a:solidFill>
                  <a:srgbClr val="218747"/>
                </a:solidFill>
                <a:latin typeface="Trebuchet MS"/>
                <a:cs typeface="Trebuchet MS"/>
              </a:rPr>
              <a:t>2024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19504" y="4879389"/>
            <a:ext cx="1323154" cy="552747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7114" y="4897467"/>
            <a:ext cx="1108892" cy="567871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34797" y="4958003"/>
            <a:ext cx="1688848" cy="487725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48644" y="4888400"/>
            <a:ext cx="914708" cy="611516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667419" y="5924150"/>
            <a:ext cx="1814195" cy="31877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20"/>
              </a:spcBef>
            </a:pPr>
            <a:r>
              <a:rPr dirty="0" sz="1000" spc="20" b="1">
                <a:solidFill>
                  <a:srgbClr val="218747"/>
                </a:solidFill>
                <a:latin typeface="Trebuchet MS"/>
                <a:cs typeface="Trebuchet MS"/>
              </a:rPr>
              <a:t>Prepared</a:t>
            </a:r>
            <a:r>
              <a:rPr dirty="0" sz="1000" spc="-40" b="1">
                <a:solidFill>
                  <a:srgbClr val="218747"/>
                </a:solidFill>
                <a:latin typeface="Trebuchet MS"/>
                <a:cs typeface="Trebuchet MS"/>
              </a:rPr>
              <a:t> </a:t>
            </a:r>
            <a:r>
              <a:rPr dirty="0" sz="1000" spc="75" b="1">
                <a:solidFill>
                  <a:srgbClr val="218747"/>
                </a:solidFill>
                <a:latin typeface="Trebuchet MS"/>
                <a:cs typeface="Trebuchet MS"/>
              </a:rPr>
              <a:t>by</a:t>
            </a:r>
            <a:r>
              <a:rPr dirty="0" sz="1000" spc="-25" b="1">
                <a:solidFill>
                  <a:srgbClr val="218747"/>
                </a:solidFill>
                <a:latin typeface="Trebuchet MS"/>
                <a:cs typeface="Trebuchet MS"/>
              </a:rPr>
              <a:t> </a:t>
            </a:r>
            <a:r>
              <a:rPr dirty="0" sz="1000" spc="20" b="1">
                <a:solidFill>
                  <a:srgbClr val="218747"/>
                </a:solidFill>
                <a:latin typeface="Trebuchet MS"/>
                <a:cs typeface="Trebuchet MS"/>
              </a:rPr>
              <a:t>Keeta</a:t>
            </a:r>
            <a:r>
              <a:rPr dirty="0" sz="1000" spc="-40" b="1">
                <a:solidFill>
                  <a:srgbClr val="218747"/>
                </a:solidFill>
                <a:latin typeface="Trebuchet MS"/>
                <a:cs typeface="Trebuchet MS"/>
              </a:rPr>
              <a:t> </a:t>
            </a:r>
            <a:r>
              <a:rPr dirty="0" sz="1000" spc="-20" b="1">
                <a:solidFill>
                  <a:srgbClr val="218747"/>
                </a:solidFill>
                <a:latin typeface="Trebuchet MS"/>
                <a:cs typeface="Trebuchet MS"/>
              </a:rPr>
              <a:t>Bell </a:t>
            </a:r>
            <a:r>
              <a:rPr dirty="0" sz="1000" spc="65" b="1">
                <a:solidFill>
                  <a:srgbClr val="218747"/>
                </a:solidFill>
                <a:latin typeface="Trebuchet MS"/>
                <a:cs typeface="Trebuchet MS"/>
              </a:rPr>
              <a:t>Jackson</a:t>
            </a:r>
            <a:r>
              <a:rPr dirty="0" sz="1000" spc="-55" b="1">
                <a:solidFill>
                  <a:srgbClr val="218747"/>
                </a:solidFill>
                <a:latin typeface="Trebuchet MS"/>
                <a:cs typeface="Trebuchet MS"/>
              </a:rPr>
              <a:t> </a:t>
            </a:r>
            <a:r>
              <a:rPr dirty="0" sz="1000" spc="45" b="1">
                <a:solidFill>
                  <a:srgbClr val="218747"/>
                </a:solidFill>
                <a:latin typeface="Trebuchet MS"/>
                <a:cs typeface="Trebuchet MS"/>
              </a:rPr>
              <a:t>Spalding,</a:t>
            </a:r>
            <a:r>
              <a:rPr dirty="0" sz="1000" spc="-25" b="1">
                <a:solidFill>
                  <a:srgbClr val="218747"/>
                </a:solidFill>
                <a:latin typeface="Trebuchet MS"/>
                <a:cs typeface="Trebuchet MS"/>
              </a:rPr>
              <a:t> </a:t>
            </a:r>
            <a:r>
              <a:rPr dirty="0" sz="1000" b="1">
                <a:solidFill>
                  <a:srgbClr val="218747"/>
                </a:solidFill>
                <a:latin typeface="Trebuchet MS"/>
                <a:cs typeface="Trebuchet MS"/>
              </a:rPr>
              <a:t>July</a:t>
            </a:r>
            <a:r>
              <a:rPr dirty="0" sz="1000" spc="-45" b="1">
                <a:solidFill>
                  <a:srgbClr val="218747"/>
                </a:solidFill>
                <a:latin typeface="Trebuchet MS"/>
                <a:cs typeface="Trebuchet MS"/>
              </a:rPr>
              <a:t> </a:t>
            </a:r>
            <a:r>
              <a:rPr dirty="0" sz="1000" spc="-20" b="1">
                <a:solidFill>
                  <a:srgbClr val="218747"/>
                </a:solidFill>
                <a:latin typeface="Trebuchet MS"/>
                <a:cs typeface="Trebuchet MS"/>
              </a:rPr>
              <a:t>2024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165" b="1">
                <a:latin typeface="Trebuchet MS"/>
                <a:cs typeface="Trebuchet MS"/>
              </a:rPr>
              <a:t>Applicant</a:t>
            </a:r>
            <a:r>
              <a:rPr dirty="0" sz="2600" spc="-225" b="1">
                <a:latin typeface="Trebuchet MS"/>
                <a:cs typeface="Trebuchet MS"/>
              </a:rPr>
              <a:t> </a:t>
            </a:r>
            <a:r>
              <a:rPr dirty="0" sz="2600" spc="150" b="1">
                <a:latin typeface="Trebuchet MS"/>
                <a:cs typeface="Trebuchet MS"/>
              </a:rPr>
              <a:t>Organization</a:t>
            </a:r>
            <a:r>
              <a:rPr dirty="0" sz="2600" spc="-225" b="1">
                <a:latin typeface="Trebuchet MS"/>
                <a:cs typeface="Trebuchet MS"/>
              </a:rPr>
              <a:t> </a:t>
            </a:r>
            <a:r>
              <a:rPr dirty="0" sz="2600" spc="180" b="1">
                <a:latin typeface="Trebuchet MS"/>
                <a:cs typeface="Trebuchet MS"/>
              </a:rPr>
              <a:t>Work</a:t>
            </a:r>
            <a:r>
              <a:rPr dirty="0" sz="2600" spc="-229" b="1">
                <a:latin typeface="Trebuchet MS"/>
                <a:cs typeface="Trebuchet MS"/>
              </a:rPr>
              <a:t> </a:t>
            </a:r>
            <a:r>
              <a:rPr dirty="0" sz="2600" spc="170" b="1">
                <a:latin typeface="Trebuchet MS"/>
                <a:cs typeface="Trebuchet MS"/>
              </a:rPr>
              <a:t>Categories</a:t>
            </a:r>
            <a:endParaRPr sz="26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259" y="2105787"/>
            <a:ext cx="8077881" cy="454901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431305" y="5744753"/>
            <a:ext cx="5294630" cy="486409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 indent="165100">
              <a:lnSpc>
                <a:spcPct val="101299"/>
              </a:lnSpc>
              <a:spcBef>
                <a:spcPts val="75"/>
              </a:spcBef>
            </a:pPr>
            <a:r>
              <a:rPr dirty="0" sz="1500" spc="95" b="1">
                <a:latin typeface="Trebuchet MS"/>
                <a:cs typeface="Trebuchet MS"/>
              </a:rPr>
              <a:t>Word</a:t>
            </a:r>
            <a:r>
              <a:rPr dirty="0" sz="1500" spc="-140" b="1">
                <a:latin typeface="Trebuchet MS"/>
                <a:cs typeface="Trebuchet MS"/>
              </a:rPr>
              <a:t> </a:t>
            </a:r>
            <a:r>
              <a:rPr dirty="0" sz="1500" spc="75" b="1">
                <a:latin typeface="Trebuchet MS"/>
                <a:cs typeface="Trebuchet MS"/>
              </a:rPr>
              <a:t>cloud</a:t>
            </a:r>
            <a:r>
              <a:rPr dirty="0" sz="1500" spc="-140" b="1">
                <a:latin typeface="Trebuchet MS"/>
                <a:cs typeface="Trebuchet MS"/>
              </a:rPr>
              <a:t> </a:t>
            </a:r>
            <a:r>
              <a:rPr dirty="0" sz="1500" spc="75" b="1">
                <a:latin typeface="Trebuchet MS"/>
                <a:cs typeface="Trebuchet MS"/>
              </a:rPr>
              <a:t>generated</a:t>
            </a:r>
            <a:r>
              <a:rPr dirty="0" sz="1500" spc="-140" b="1">
                <a:latin typeface="Trebuchet MS"/>
                <a:cs typeface="Trebuchet MS"/>
              </a:rPr>
              <a:t> </a:t>
            </a:r>
            <a:r>
              <a:rPr dirty="0" sz="1500" spc="80" b="1">
                <a:latin typeface="Trebuchet MS"/>
                <a:cs typeface="Trebuchet MS"/>
              </a:rPr>
              <a:t>from</a:t>
            </a:r>
            <a:r>
              <a:rPr dirty="0" sz="1500" spc="-165" b="1">
                <a:latin typeface="Trebuchet MS"/>
                <a:cs typeface="Trebuchet MS"/>
              </a:rPr>
              <a:t> </a:t>
            </a:r>
            <a:r>
              <a:rPr dirty="0" sz="1500" b="1">
                <a:latin typeface="Trebuchet MS"/>
                <a:cs typeface="Trebuchet MS"/>
              </a:rPr>
              <a:t>the</a:t>
            </a:r>
            <a:r>
              <a:rPr dirty="0" sz="1500" spc="-135" b="1">
                <a:latin typeface="Trebuchet MS"/>
                <a:cs typeface="Trebuchet MS"/>
              </a:rPr>
              <a:t> </a:t>
            </a:r>
            <a:r>
              <a:rPr dirty="0" sz="1500" spc="85" b="1">
                <a:latin typeface="Trebuchet MS"/>
                <a:cs typeface="Trebuchet MS"/>
              </a:rPr>
              <a:t>primary</a:t>
            </a:r>
            <a:r>
              <a:rPr dirty="0" sz="1500" spc="-135" b="1">
                <a:latin typeface="Trebuchet MS"/>
                <a:cs typeface="Trebuchet MS"/>
              </a:rPr>
              <a:t> </a:t>
            </a:r>
            <a:r>
              <a:rPr dirty="0" sz="1500" spc="80" b="1">
                <a:latin typeface="Trebuchet MS"/>
                <a:cs typeface="Trebuchet MS"/>
              </a:rPr>
              <a:t>focus</a:t>
            </a:r>
            <a:r>
              <a:rPr dirty="0" sz="1500" spc="-140" b="1">
                <a:latin typeface="Trebuchet MS"/>
                <a:cs typeface="Trebuchet MS"/>
              </a:rPr>
              <a:t> </a:t>
            </a:r>
            <a:r>
              <a:rPr dirty="0" sz="1500" b="1">
                <a:latin typeface="Trebuchet MS"/>
                <a:cs typeface="Trebuchet MS"/>
              </a:rPr>
              <a:t>of</a:t>
            </a:r>
            <a:r>
              <a:rPr dirty="0" sz="1500" spc="-125" b="1">
                <a:latin typeface="Trebuchet MS"/>
                <a:cs typeface="Trebuchet MS"/>
              </a:rPr>
              <a:t> </a:t>
            </a:r>
            <a:r>
              <a:rPr dirty="0" sz="1500" spc="-25" b="1">
                <a:latin typeface="Trebuchet MS"/>
                <a:cs typeface="Trebuchet MS"/>
              </a:rPr>
              <a:t>the </a:t>
            </a:r>
            <a:r>
              <a:rPr dirty="0" sz="1500" spc="70" b="1">
                <a:latin typeface="Trebuchet MS"/>
                <a:cs typeface="Trebuchet MS"/>
              </a:rPr>
              <a:t>organizations</a:t>
            </a:r>
            <a:r>
              <a:rPr dirty="0" sz="1500" spc="-135" b="1">
                <a:latin typeface="Trebuchet MS"/>
                <a:cs typeface="Trebuchet MS"/>
              </a:rPr>
              <a:t> </a:t>
            </a:r>
            <a:r>
              <a:rPr dirty="0" sz="1500" spc="180" b="1">
                <a:latin typeface="Trebuchet MS"/>
                <a:cs typeface="Trebuchet MS"/>
              </a:rPr>
              <a:t>as</a:t>
            </a:r>
            <a:r>
              <a:rPr dirty="0" sz="1500" spc="-135" b="1">
                <a:latin typeface="Trebuchet MS"/>
                <a:cs typeface="Trebuchet MS"/>
              </a:rPr>
              <a:t> </a:t>
            </a:r>
            <a:r>
              <a:rPr dirty="0" sz="1500" spc="70" b="1">
                <a:latin typeface="Trebuchet MS"/>
                <a:cs typeface="Trebuchet MS"/>
              </a:rPr>
              <a:t>described</a:t>
            </a:r>
            <a:r>
              <a:rPr dirty="0" sz="1500" spc="-130" b="1">
                <a:latin typeface="Trebuchet MS"/>
                <a:cs typeface="Trebuchet MS"/>
              </a:rPr>
              <a:t> </a:t>
            </a:r>
            <a:r>
              <a:rPr dirty="0" sz="1500" b="1">
                <a:latin typeface="Trebuchet MS"/>
                <a:cs typeface="Trebuchet MS"/>
              </a:rPr>
              <a:t>in</a:t>
            </a:r>
            <a:r>
              <a:rPr dirty="0" sz="1500" spc="-135" b="1">
                <a:latin typeface="Trebuchet MS"/>
                <a:cs typeface="Trebuchet MS"/>
              </a:rPr>
              <a:t> </a:t>
            </a:r>
            <a:r>
              <a:rPr dirty="0" sz="1500" b="1">
                <a:latin typeface="Trebuchet MS"/>
                <a:cs typeface="Trebuchet MS"/>
              </a:rPr>
              <a:t>their</a:t>
            </a:r>
            <a:r>
              <a:rPr dirty="0" sz="1500" spc="-114" b="1">
                <a:latin typeface="Trebuchet MS"/>
                <a:cs typeface="Trebuchet MS"/>
              </a:rPr>
              <a:t> </a:t>
            </a:r>
            <a:r>
              <a:rPr dirty="0" sz="1500" spc="95" b="1">
                <a:latin typeface="Trebuchet MS"/>
                <a:cs typeface="Trebuchet MS"/>
              </a:rPr>
              <a:t>mission</a:t>
            </a:r>
            <a:r>
              <a:rPr dirty="0" sz="1500" spc="-135" b="1">
                <a:latin typeface="Trebuchet MS"/>
                <a:cs typeface="Trebuchet MS"/>
              </a:rPr>
              <a:t> </a:t>
            </a:r>
            <a:r>
              <a:rPr dirty="0" sz="1500" spc="50" b="1">
                <a:latin typeface="Trebuchet MS"/>
                <a:cs typeface="Trebuchet MS"/>
              </a:rPr>
              <a:t>statements.</a:t>
            </a:r>
            <a:endParaRPr sz="1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155" b="1">
                <a:latin typeface="Trebuchet MS"/>
                <a:cs typeface="Trebuchet MS"/>
              </a:rPr>
              <a:t>Grant</a:t>
            </a:r>
            <a:r>
              <a:rPr dirty="0" sz="2600" spc="-229" b="1">
                <a:latin typeface="Trebuchet MS"/>
                <a:cs typeface="Trebuchet MS"/>
              </a:rPr>
              <a:t> </a:t>
            </a:r>
            <a:r>
              <a:rPr dirty="0" sz="2600" spc="204" b="1">
                <a:latin typeface="Trebuchet MS"/>
                <a:cs typeface="Trebuchet MS"/>
              </a:rPr>
              <a:t>Award</a:t>
            </a:r>
            <a:r>
              <a:rPr dirty="0" sz="2600" spc="-229" b="1">
                <a:latin typeface="Trebuchet MS"/>
                <a:cs typeface="Trebuchet MS"/>
              </a:rPr>
              <a:t> </a:t>
            </a:r>
            <a:r>
              <a:rPr dirty="0" sz="2600" spc="155" b="1">
                <a:latin typeface="Trebuchet MS"/>
                <a:cs typeface="Trebuchet MS"/>
              </a:rPr>
              <a:t>Winners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95115" y="2563687"/>
            <a:ext cx="4490720" cy="193103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5"/>
              </a:spcBef>
            </a:pPr>
            <a:r>
              <a:rPr dirty="0" sz="1300">
                <a:latin typeface="Century Gothic"/>
                <a:cs typeface="Century Gothic"/>
              </a:rPr>
              <a:t>Grant</a:t>
            </a:r>
            <a:r>
              <a:rPr dirty="0" sz="1300" spc="40">
                <a:latin typeface="Century Gothic"/>
                <a:cs typeface="Century Gothic"/>
              </a:rPr>
              <a:t> </a:t>
            </a:r>
            <a:r>
              <a:rPr dirty="0" sz="1300">
                <a:latin typeface="Century Gothic"/>
                <a:cs typeface="Century Gothic"/>
              </a:rPr>
              <a:t>Review</a:t>
            </a:r>
            <a:r>
              <a:rPr dirty="0" sz="1300" spc="45">
                <a:latin typeface="Century Gothic"/>
                <a:cs typeface="Century Gothic"/>
              </a:rPr>
              <a:t> </a:t>
            </a:r>
            <a:r>
              <a:rPr dirty="0" sz="1300">
                <a:latin typeface="Century Gothic"/>
                <a:cs typeface="Century Gothic"/>
              </a:rPr>
              <a:t>Committee</a:t>
            </a:r>
            <a:r>
              <a:rPr dirty="0" sz="1300" spc="35">
                <a:latin typeface="Century Gothic"/>
                <a:cs typeface="Century Gothic"/>
              </a:rPr>
              <a:t> </a:t>
            </a:r>
            <a:r>
              <a:rPr dirty="0" sz="1300" spc="50">
                <a:latin typeface="Century Gothic"/>
                <a:cs typeface="Century Gothic"/>
              </a:rPr>
              <a:t>members</a:t>
            </a:r>
            <a:r>
              <a:rPr dirty="0" sz="1300" spc="40">
                <a:latin typeface="Century Gothic"/>
                <a:cs typeface="Century Gothic"/>
              </a:rPr>
              <a:t> </a:t>
            </a:r>
            <a:r>
              <a:rPr dirty="0" sz="1300">
                <a:latin typeface="Century Gothic"/>
                <a:cs typeface="Century Gothic"/>
              </a:rPr>
              <a:t>reviewed</a:t>
            </a:r>
            <a:r>
              <a:rPr dirty="0" sz="1300" spc="40">
                <a:latin typeface="Century Gothic"/>
                <a:cs typeface="Century Gothic"/>
              </a:rPr>
              <a:t> </a:t>
            </a:r>
            <a:r>
              <a:rPr dirty="0" sz="1300">
                <a:latin typeface="Century Gothic"/>
                <a:cs typeface="Century Gothic"/>
              </a:rPr>
              <a:t>all</a:t>
            </a:r>
            <a:r>
              <a:rPr dirty="0" sz="1300" spc="40">
                <a:latin typeface="Century Gothic"/>
                <a:cs typeface="Century Gothic"/>
              </a:rPr>
              <a:t> </a:t>
            </a:r>
            <a:r>
              <a:rPr dirty="0" sz="1300" spc="55">
                <a:latin typeface="Century Gothic"/>
                <a:cs typeface="Century Gothic"/>
              </a:rPr>
              <a:t>47 </a:t>
            </a:r>
            <a:r>
              <a:rPr dirty="0" sz="1300">
                <a:latin typeface="Century Gothic"/>
                <a:cs typeface="Century Gothic"/>
              </a:rPr>
              <a:t>applications,</a:t>
            </a:r>
            <a:r>
              <a:rPr dirty="0" sz="1300" spc="70">
                <a:latin typeface="Century Gothic"/>
                <a:cs typeface="Century Gothic"/>
              </a:rPr>
              <a:t> </a:t>
            </a:r>
            <a:r>
              <a:rPr dirty="0" sz="1300">
                <a:latin typeface="Century Gothic"/>
                <a:cs typeface="Century Gothic"/>
              </a:rPr>
              <a:t>which</a:t>
            </a:r>
            <a:r>
              <a:rPr dirty="0" sz="1300" spc="75">
                <a:latin typeface="Century Gothic"/>
                <a:cs typeface="Century Gothic"/>
              </a:rPr>
              <a:t> </a:t>
            </a:r>
            <a:r>
              <a:rPr dirty="0" sz="1300">
                <a:latin typeface="Century Gothic"/>
                <a:cs typeface="Century Gothic"/>
              </a:rPr>
              <a:t>were</a:t>
            </a:r>
            <a:r>
              <a:rPr dirty="0" sz="1300" spc="65">
                <a:latin typeface="Century Gothic"/>
                <a:cs typeface="Century Gothic"/>
              </a:rPr>
              <a:t> </a:t>
            </a:r>
            <a:r>
              <a:rPr dirty="0" sz="1300">
                <a:latin typeface="Century Gothic"/>
                <a:cs typeface="Century Gothic"/>
              </a:rPr>
              <a:t>blinded</a:t>
            </a:r>
            <a:r>
              <a:rPr dirty="0" sz="1300" spc="70">
                <a:latin typeface="Century Gothic"/>
                <a:cs typeface="Century Gothic"/>
              </a:rPr>
              <a:t> </a:t>
            </a:r>
            <a:r>
              <a:rPr dirty="0" sz="1300">
                <a:latin typeface="Century Gothic"/>
                <a:cs typeface="Century Gothic"/>
              </a:rPr>
              <a:t>for</a:t>
            </a:r>
            <a:r>
              <a:rPr dirty="0" sz="1300" spc="65">
                <a:latin typeface="Century Gothic"/>
                <a:cs typeface="Century Gothic"/>
              </a:rPr>
              <a:t> </a:t>
            </a:r>
            <a:r>
              <a:rPr dirty="0" sz="1300">
                <a:latin typeface="Century Gothic"/>
                <a:cs typeface="Century Gothic"/>
              </a:rPr>
              <a:t>the</a:t>
            </a:r>
            <a:r>
              <a:rPr dirty="0" sz="1300" spc="60">
                <a:latin typeface="Century Gothic"/>
                <a:cs typeface="Century Gothic"/>
              </a:rPr>
              <a:t> </a:t>
            </a:r>
            <a:r>
              <a:rPr dirty="0" sz="1300" spc="-10">
                <a:latin typeface="Century Gothic"/>
                <a:cs typeface="Century Gothic"/>
              </a:rPr>
              <a:t>organizations </a:t>
            </a:r>
            <a:r>
              <a:rPr dirty="0" sz="1300">
                <a:latin typeface="Century Gothic"/>
                <a:cs typeface="Century Gothic"/>
              </a:rPr>
              <a:t>name</a:t>
            </a:r>
            <a:r>
              <a:rPr dirty="0" sz="1300" spc="-15">
                <a:latin typeface="Century Gothic"/>
                <a:cs typeface="Century Gothic"/>
              </a:rPr>
              <a:t> </a:t>
            </a:r>
            <a:r>
              <a:rPr dirty="0" sz="1300">
                <a:latin typeface="Century Gothic"/>
                <a:cs typeface="Century Gothic"/>
              </a:rPr>
              <a:t>and</a:t>
            </a:r>
            <a:r>
              <a:rPr dirty="0" sz="1300" spc="-5">
                <a:latin typeface="Century Gothic"/>
                <a:cs typeface="Century Gothic"/>
              </a:rPr>
              <a:t> </a:t>
            </a:r>
            <a:r>
              <a:rPr dirty="0" sz="1300">
                <a:latin typeface="Century Gothic"/>
                <a:cs typeface="Century Gothic"/>
              </a:rPr>
              <a:t>five</a:t>
            </a:r>
            <a:r>
              <a:rPr dirty="0" sz="1300" spc="-10">
                <a:latin typeface="Century Gothic"/>
                <a:cs typeface="Century Gothic"/>
              </a:rPr>
              <a:t> </a:t>
            </a:r>
            <a:r>
              <a:rPr dirty="0" sz="1300">
                <a:latin typeface="Century Gothic"/>
                <a:cs typeface="Century Gothic"/>
              </a:rPr>
              <a:t>grantees</a:t>
            </a:r>
            <a:r>
              <a:rPr dirty="0" sz="1300" spc="-10">
                <a:latin typeface="Century Gothic"/>
                <a:cs typeface="Century Gothic"/>
              </a:rPr>
              <a:t> </a:t>
            </a:r>
            <a:r>
              <a:rPr dirty="0" sz="1300">
                <a:latin typeface="Century Gothic"/>
                <a:cs typeface="Century Gothic"/>
              </a:rPr>
              <a:t>were</a:t>
            </a:r>
            <a:r>
              <a:rPr dirty="0" sz="1300" spc="-10">
                <a:latin typeface="Century Gothic"/>
                <a:cs typeface="Century Gothic"/>
              </a:rPr>
              <a:t> selected</a:t>
            </a:r>
            <a:r>
              <a:rPr dirty="0" sz="1300" spc="-5">
                <a:latin typeface="Century Gothic"/>
                <a:cs typeface="Century Gothic"/>
              </a:rPr>
              <a:t> </a:t>
            </a:r>
            <a:r>
              <a:rPr dirty="0" sz="1300">
                <a:latin typeface="Century Gothic"/>
                <a:cs typeface="Century Gothic"/>
              </a:rPr>
              <a:t>–</a:t>
            </a:r>
            <a:r>
              <a:rPr dirty="0" sz="1300" spc="-5">
                <a:latin typeface="Century Gothic"/>
                <a:cs typeface="Century Gothic"/>
              </a:rPr>
              <a:t> </a:t>
            </a:r>
            <a:r>
              <a:rPr dirty="0" sz="1300" spc="-55">
                <a:latin typeface="Century Gothic"/>
                <a:cs typeface="Century Gothic"/>
              </a:rPr>
              <a:t>each</a:t>
            </a:r>
            <a:r>
              <a:rPr dirty="0" sz="1300" spc="-5">
                <a:latin typeface="Century Gothic"/>
                <a:cs typeface="Century Gothic"/>
              </a:rPr>
              <a:t> </a:t>
            </a:r>
            <a:r>
              <a:rPr dirty="0" sz="1300">
                <a:latin typeface="Century Gothic"/>
                <a:cs typeface="Century Gothic"/>
              </a:rPr>
              <a:t>of</a:t>
            </a:r>
            <a:r>
              <a:rPr dirty="0" sz="1300" spc="-10">
                <a:latin typeface="Century Gothic"/>
                <a:cs typeface="Century Gothic"/>
              </a:rPr>
              <a:t> </a:t>
            </a:r>
            <a:r>
              <a:rPr dirty="0" sz="1300" spc="35">
                <a:latin typeface="Century Gothic"/>
                <a:cs typeface="Century Gothic"/>
              </a:rPr>
              <a:t>them </a:t>
            </a:r>
            <a:r>
              <a:rPr dirty="0" sz="1300">
                <a:latin typeface="Century Gothic"/>
                <a:cs typeface="Century Gothic"/>
              </a:rPr>
              <a:t>applying</a:t>
            </a:r>
            <a:r>
              <a:rPr dirty="0" sz="1300" spc="50">
                <a:latin typeface="Century Gothic"/>
                <a:cs typeface="Century Gothic"/>
              </a:rPr>
              <a:t> </a:t>
            </a:r>
            <a:r>
              <a:rPr dirty="0" sz="1300">
                <a:latin typeface="Century Gothic"/>
                <a:cs typeface="Century Gothic"/>
              </a:rPr>
              <a:t>for</a:t>
            </a:r>
            <a:r>
              <a:rPr dirty="0" sz="1300" spc="45">
                <a:latin typeface="Century Gothic"/>
                <a:cs typeface="Century Gothic"/>
              </a:rPr>
              <a:t> </a:t>
            </a:r>
            <a:r>
              <a:rPr dirty="0" sz="1300">
                <a:latin typeface="Century Gothic"/>
                <a:cs typeface="Century Gothic"/>
              </a:rPr>
              <a:t>the</a:t>
            </a:r>
            <a:r>
              <a:rPr dirty="0" sz="1300" spc="50">
                <a:latin typeface="Century Gothic"/>
                <a:cs typeface="Century Gothic"/>
              </a:rPr>
              <a:t> </a:t>
            </a:r>
            <a:r>
              <a:rPr dirty="0" sz="1300" spc="60">
                <a:latin typeface="Century Gothic"/>
                <a:cs typeface="Century Gothic"/>
              </a:rPr>
              <a:t>full</a:t>
            </a:r>
            <a:r>
              <a:rPr dirty="0" sz="1300" spc="45">
                <a:latin typeface="Century Gothic"/>
                <a:cs typeface="Century Gothic"/>
              </a:rPr>
              <a:t> </a:t>
            </a:r>
            <a:r>
              <a:rPr dirty="0" sz="1300" spc="-10">
                <a:latin typeface="Century Gothic"/>
                <a:cs typeface="Century Gothic"/>
              </a:rPr>
              <a:t>$12,000.</a:t>
            </a:r>
            <a:endParaRPr sz="1300">
              <a:latin typeface="Century Gothic"/>
              <a:cs typeface="Century Gothic"/>
            </a:endParaRPr>
          </a:p>
          <a:p>
            <a:pPr marL="243204" indent="-230504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243204" algn="l"/>
              </a:tabLst>
            </a:pPr>
            <a:r>
              <a:rPr dirty="0" sz="1300">
                <a:latin typeface="Century Gothic"/>
                <a:cs typeface="Century Gothic"/>
              </a:rPr>
              <a:t>Prevent</a:t>
            </a:r>
            <a:r>
              <a:rPr dirty="0" sz="1300" spc="114">
                <a:latin typeface="Century Gothic"/>
                <a:cs typeface="Century Gothic"/>
              </a:rPr>
              <a:t> </a:t>
            </a:r>
            <a:r>
              <a:rPr dirty="0" sz="1300">
                <a:latin typeface="Century Gothic"/>
                <a:cs typeface="Century Gothic"/>
              </a:rPr>
              <a:t>Child</a:t>
            </a:r>
            <a:r>
              <a:rPr dirty="0" sz="1300" spc="114">
                <a:latin typeface="Century Gothic"/>
                <a:cs typeface="Century Gothic"/>
              </a:rPr>
              <a:t> </a:t>
            </a:r>
            <a:r>
              <a:rPr dirty="0" sz="1300">
                <a:latin typeface="Century Gothic"/>
                <a:cs typeface="Century Gothic"/>
              </a:rPr>
              <a:t>Abuse</a:t>
            </a:r>
            <a:r>
              <a:rPr dirty="0" sz="1300" spc="110">
                <a:latin typeface="Century Gothic"/>
                <a:cs typeface="Century Gothic"/>
              </a:rPr>
              <a:t> </a:t>
            </a:r>
            <a:r>
              <a:rPr dirty="0" sz="1300" spc="40">
                <a:latin typeface="Century Gothic"/>
                <a:cs typeface="Century Gothic"/>
              </a:rPr>
              <a:t>Bulloch</a:t>
            </a:r>
            <a:endParaRPr sz="1300">
              <a:latin typeface="Century Gothic"/>
              <a:cs typeface="Century Gothic"/>
            </a:endParaRPr>
          </a:p>
          <a:p>
            <a:pPr marL="243204" indent="-230504">
              <a:lnSpc>
                <a:spcPts val="1525"/>
              </a:lnSpc>
              <a:spcBef>
                <a:spcPts val="45"/>
              </a:spcBef>
              <a:buFont typeface="Arial"/>
              <a:buChar char="•"/>
              <a:tabLst>
                <a:tab pos="243204" algn="l"/>
              </a:tabLst>
            </a:pPr>
            <a:r>
              <a:rPr dirty="0" sz="1300" spc="55">
                <a:latin typeface="Century Gothic"/>
                <a:cs typeface="Century Gothic"/>
              </a:rPr>
              <a:t>Restoring</a:t>
            </a:r>
            <a:r>
              <a:rPr dirty="0" sz="1300" spc="25">
                <a:latin typeface="Century Gothic"/>
                <a:cs typeface="Century Gothic"/>
              </a:rPr>
              <a:t> </a:t>
            </a:r>
            <a:r>
              <a:rPr dirty="0" sz="1300">
                <a:latin typeface="Century Gothic"/>
                <a:cs typeface="Century Gothic"/>
              </a:rPr>
              <a:t>the</a:t>
            </a:r>
            <a:r>
              <a:rPr dirty="0" sz="1300" spc="20">
                <a:latin typeface="Century Gothic"/>
                <a:cs typeface="Century Gothic"/>
              </a:rPr>
              <a:t> </a:t>
            </a:r>
            <a:r>
              <a:rPr dirty="0" sz="1300">
                <a:latin typeface="Century Gothic"/>
                <a:cs typeface="Century Gothic"/>
              </a:rPr>
              <a:t>Breach,</a:t>
            </a:r>
            <a:r>
              <a:rPr dirty="0" sz="1300" spc="25">
                <a:latin typeface="Century Gothic"/>
                <a:cs typeface="Century Gothic"/>
              </a:rPr>
              <a:t> </a:t>
            </a:r>
            <a:r>
              <a:rPr dirty="0" sz="1300" spc="-20">
                <a:latin typeface="Century Gothic"/>
                <a:cs typeface="Century Gothic"/>
              </a:rPr>
              <a:t>Inc.</a:t>
            </a:r>
            <a:endParaRPr sz="1300">
              <a:latin typeface="Century Gothic"/>
              <a:cs typeface="Century Gothic"/>
            </a:endParaRPr>
          </a:p>
          <a:p>
            <a:pPr marL="243204" indent="-230504">
              <a:lnSpc>
                <a:spcPts val="1525"/>
              </a:lnSpc>
              <a:buFont typeface="Arial"/>
              <a:buChar char="•"/>
              <a:tabLst>
                <a:tab pos="243204" algn="l"/>
              </a:tabLst>
            </a:pPr>
            <a:r>
              <a:rPr dirty="0" sz="1300" spc="65">
                <a:latin typeface="Century Gothic"/>
                <a:cs typeface="Century Gothic"/>
              </a:rPr>
              <a:t>The</a:t>
            </a:r>
            <a:r>
              <a:rPr dirty="0" sz="1300" spc="130">
                <a:latin typeface="Century Gothic"/>
                <a:cs typeface="Century Gothic"/>
              </a:rPr>
              <a:t> </a:t>
            </a:r>
            <a:r>
              <a:rPr dirty="0" sz="1300" spc="70">
                <a:latin typeface="Century Gothic"/>
                <a:cs typeface="Century Gothic"/>
              </a:rPr>
              <a:t>Fulton-</a:t>
            </a:r>
            <a:r>
              <a:rPr dirty="0" sz="1300">
                <a:latin typeface="Century Gothic"/>
                <a:cs typeface="Century Gothic"/>
              </a:rPr>
              <a:t>DeKalb</a:t>
            </a:r>
            <a:r>
              <a:rPr dirty="0" sz="1300" spc="140">
                <a:latin typeface="Century Gothic"/>
                <a:cs typeface="Century Gothic"/>
              </a:rPr>
              <a:t> </a:t>
            </a:r>
            <a:r>
              <a:rPr dirty="0" sz="1300">
                <a:latin typeface="Century Gothic"/>
                <a:cs typeface="Century Gothic"/>
              </a:rPr>
              <a:t>Hospital</a:t>
            </a:r>
            <a:r>
              <a:rPr dirty="0" sz="1300" spc="130">
                <a:latin typeface="Century Gothic"/>
                <a:cs typeface="Century Gothic"/>
              </a:rPr>
              <a:t> </a:t>
            </a:r>
            <a:r>
              <a:rPr dirty="0" sz="1300" spc="35">
                <a:latin typeface="Century Gothic"/>
                <a:cs typeface="Century Gothic"/>
              </a:rPr>
              <a:t>Authority</a:t>
            </a:r>
            <a:endParaRPr sz="1300">
              <a:latin typeface="Century Gothic"/>
              <a:cs typeface="Century Gothic"/>
            </a:endParaRPr>
          </a:p>
          <a:p>
            <a:pPr marL="243204" indent="-230504">
              <a:lnSpc>
                <a:spcPts val="1525"/>
              </a:lnSpc>
              <a:spcBef>
                <a:spcPts val="50"/>
              </a:spcBef>
              <a:buFont typeface="Arial"/>
              <a:buChar char="•"/>
              <a:tabLst>
                <a:tab pos="243204" algn="l"/>
              </a:tabLst>
            </a:pPr>
            <a:r>
              <a:rPr dirty="0" sz="1300" spc="55">
                <a:latin typeface="Century Gothic"/>
                <a:cs typeface="Century Gothic"/>
              </a:rPr>
              <a:t>Northwest</a:t>
            </a:r>
            <a:r>
              <a:rPr dirty="0" sz="1300" spc="-15">
                <a:latin typeface="Century Gothic"/>
                <a:cs typeface="Century Gothic"/>
              </a:rPr>
              <a:t> </a:t>
            </a:r>
            <a:r>
              <a:rPr dirty="0" sz="1300" spc="-25">
                <a:latin typeface="Century Gothic"/>
                <a:cs typeface="Century Gothic"/>
              </a:rPr>
              <a:t>Georgia</a:t>
            </a:r>
            <a:r>
              <a:rPr dirty="0" sz="1300" spc="-10">
                <a:latin typeface="Century Gothic"/>
                <a:cs typeface="Century Gothic"/>
              </a:rPr>
              <a:t> </a:t>
            </a:r>
            <a:r>
              <a:rPr dirty="0" sz="1300" spc="60">
                <a:latin typeface="Century Gothic"/>
                <a:cs typeface="Century Gothic"/>
              </a:rPr>
              <a:t>Hunger</a:t>
            </a:r>
            <a:r>
              <a:rPr dirty="0" sz="1300" spc="-15">
                <a:latin typeface="Century Gothic"/>
                <a:cs typeface="Century Gothic"/>
              </a:rPr>
              <a:t> </a:t>
            </a:r>
            <a:r>
              <a:rPr dirty="0" sz="1300" spc="60">
                <a:latin typeface="Century Gothic"/>
                <a:cs typeface="Century Gothic"/>
              </a:rPr>
              <a:t>Ministries</a:t>
            </a:r>
            <a:endParaRPr sz="1300">
              <a:latin typeface="Century Gothic"/>
              <a:cs typeface="Century Gothic"/>
            </a:endParaRPr>
          </a:p>
          <a:p>
            <a:pPr marL="243204" indent="-230504">
              <a:lnSpc>
                <a:spcPts val="1525"/>
              </a:lnSpc>
              <a:buFont typeface="Arial"/>
              <a:buChar char="•"/>
              <a:tabLst>
                <a:tab pos="243204" algn="l"/>
              </a:tabLst>
            </a:pPr>
            <a:r>
              <a:rPr dirty="0" sz="1300">
                <a:latin typeface="Century Gothic"/>
                <a:cs typeface="Century Gothic"/>
              </a:rPr>
              <a:t>Step</a:t>
            </a:r>
            <a:r>
              <a:rPr dirty="0" sz="1300" spc="55">
                <a:latin typeface="Century Gothic"/>
                <a:cs typeface="Century Gothic"/>
              </a:rPr>
              <a:t> </a:t>
            </a:r>
            <a:r>
              <a:rPr dirty="0" sz="1300" spc="75">
                <a:latin typeface="Century Gothic"/>
                <a:cs typeface="Century Gothic"/>
              </a:rPr>
              <a:t>Up</a:t>
            </a:r>
            <a:r>
              <a:rPr dirty="0" sz="1300" spc="55">
                <a:latin typeface="Century Gothic"/>
                <a:cs typeface="Century Gothic"/>
              </a:rPr>
              <a:t> </a:t>
            </a:r>
            <a:r>
              <a:rPr dirty="0" sz="1300" spc="-10">
                <a:latin typeface="Century Gothic"/>
                <a:cs typeface="Century Gothic"/>
              </a:rPr>
              <a:t>Savannah</a:t>
            </a:r>
            <a:endParaRPr sz="1300">
              <a:latin typeface="Century Gothic"/>
              <a:cs typeface="Century Gothic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5384" y="4908719"/>
            <a:ext cx="1108892" cy="56787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9304" y="5904458"/>
            <a:ext cx="1916191" cy="61665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14084" y="4899517"/>
            <a:ext cx="914708" cy="611516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9304" y="4719794"/>
            <a:ext cx="1539875" cy="657765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45072" y="5922348"/>
            <a:ext cx="1498948" cy="62693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17628" y="2659043"/>
            <a:ext cx="1872488" cy="2393963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6990727" y="5229642"/>
            <a:ext cx="1515745" cy="47117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99695" marR="5080" indent="-87630">
              <a:lnSpc>
                <a:spcPts val="1700"/>
              </a:lnSpc>
              <a:spcBef>
                <a:spcPts val="240"/>
              </a:spcBef>
            </a:pPr>
            <a:r>
              <a:rPr dirty="0" sz="1500" spc="-20">
                <a:latin typeface="Century Gothic"/>
                <a:cs typeface="Century Gothic"/>
              </a:rPr>
              <a:t>Notice</a:t>
            </a:r>
            <a:r>
              <a:rPr dirty="0" sz="1500" spc="-8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of</a:t>
            </a:r>
            <a:r>
              <a:rPr dirty="0" sz="1500" spc="-70">
                <a:latin typeface="Century Gothic"/>
                <a:cs typeface="Century Gothic"/>
              </a:rPr>
              <a:t> </a:t>
            </a:r>
            <a:r>
              <a:rPr dirty="0" sz="1500" spc="-20">
                <a:latin typeface="Century Gothic"/>
                <a:cs typeface="Century Gothic"/>
              </a:rPr>
              <a:t>Award </a:t>
            </a:r>
            <a:r>
              <a:rPr dirty="0" sz="1500">
                <a:latin typeface="Century Gothic"/>
                <a:cs typeface="Century Gothic"/>
              </a:rPr>
              <a:t>Letter</a:t>
            </a:r>
            <a:r>
              <a:rPr dirty="0" sz="1500" spc="185">
                <a:latin typeface="Century Gothic"/>
                <a:cs typeface="Century Gothic"/>
              </a:rPr>
              <a:t> </a:t>
            </a:r>
            <a:r>
              <a:rPr dirty="0" sz="1500" spc="-10">
                <a:latin typeface="Century Gothic"/>
                <a:cs typeface="Century Gothic"/>
              </a:rPr>
              <a:t>Sample</a:t>
            </a:r>
            <a:endParaRPr sz="15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0"/>
              <a:t>Grantee</a:t>
            </a:r>
            <a:r>
              <a:rPr dirty="0" spc="-270"/>
              <a:t> </a:t>
            </a:r>
            <a:r>
              <a:rPr dirty="0" spc="-90"/>
              <a:t>Orientation</a:t>
            </a:r>
            <a:r>
              <a:rPr dirty="0" spc="-265"/>
              <a:t> </a:t>
            </a:r>
            <a:r>
              <a:rPr dirty="0" spc="-120"/>
              <a:t>Activities</a:t>
            </a:r>
            <a:r>
              <a:rPr dirty="0" spc="-265"/>
              <a:t> </a:t>
            </a:r>
            <a:r>
              <a:rPr dirty="0" spc="-10"/>
              <a:t>and</a:t>
            </a:r>
            <a:r>
              <a:rPr dirty="0" spc="-265"/>
              <a:t> </a:t>
            </a:r>
            <a:r>
              <a:rPr dirty="0" spc="-35"/>
              <a:t>Support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00706" y="2617506"/>
            <a:ext cx="8851900" cy="3790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5">
                <a:latin typeface="Century Gothic"/>
                <a:cs typeface="Century Gothic"/>
              </a:rPr>
              <a:t>Grantees</a:t>
            </a:r>
            <a:r>
              <a:rPr dirty="0" sz="1500" spc="-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were oriented to</a:t>
            </a:r>
            <a:r>
              <a:rPr dirty="0" sz="1500" spc="-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the grant</a:t>
            </a:r>
            <a:r>
              <a:rPr dirty="0" sz="1500" spc="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implementation</a:t>
            </a:r>
            <a:r>
              <a:rPr dirty="0" sz="1500" spc="-1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process </a:t>
            </a:r>
            <a:r>
              <a:rPr dirty="0" sz="1500" spc="-20">
                <a:latin typeface="Century Gothic"/>
                <a:cs typeface="Century Gothic"/>
              </a:rPr>
              <a:t>via:</a:t>
            </a:r>
            <a:endParaRPr sz="15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Century Gothic"/>
              <a:cs typeface="Century Gothic"/>
            </a:endParaRPr>
          </a:p>
          <a:p>
            <a:pPr marL="243204" marR="513715" indent="-231140">
              <a:lnSpc>
                <a:spcPts val="1700"/>
              </a:lnSpc>
              <a:buFont typeface="Arial"/>
              <a:buChar char="•"/>
              <a:tabLst>
                <a:tab pos="243204" algn="l"/>
              </a:tabLst>
            </a:pPr>
            <a:r>
              <a:rPr dirty="0" sz="1500">
                <a:latin typeface="Century Gothic"/>
                <a:cs typeface="Century Gothic"/>
              </a:rPr>
              <a:t>An</a:t>
            </a:r>
            <a:r>
              <a:rPr dirty="0" sz="1500" spc="65">
                <a:latin typeface="Century Gothic"/>
                <a:cs typeface="Century Gothic"/>
              </a:rPr>
              <a:t> </a:t>
            </a:r>
            <a:r>
              <a:rPr dirty="0" u="heavy" sz="1500">
                <a:solidFill>
                  <a:srgbClr val="228848"/>
                </a:solidFill>
                <a:uFill>
                  <a:solidFill>
                    <a:srgbClr val="228848"/>
                  </a:solidFill>
                </a:uFill>
                <a:latin typeface="Century Gothic"/>
                <a:cs typeface="Century Gothic"/>
              </a:rPr>
              <a:t>orientation</a:t>
            </a:r>
            <a:r>
              <a:rPr dirty="0" u="heavy" sz="1500" spc="70">
                <a:solidFill>
                  <a:srgbClr val="228848"/>
                </a:solidFill>
                <a:uFill>
                  <a:solidFill>
                    <a:srgbClr val="228848"/>
                  </a:solidFill>
                </a:uFill>
                <a:latin typeface="Century Gothic"/>
                <a:cs typeface="Century Gothic"/>
              </a:rPr>
              <a:t> </a:t>
            </a:r>
            <a:r>
              <a:rPr dirty="0" u="heavy" sz="1500" spc="-45">
                <a:solidFill>
                  <a:srgbClr val="228848"/>
                </a:solidFill>
                <a:uFill>
                  <a:solidFill>
                    <a:srgbClr val="228848"/>
                  </a:solidFill>
                </a:uFill>
                <a:latin typeface="Century Gothic"/>
                <a:cs typeface="Century Gothic"/>
              </a:rPr>
              <a:t>packet</a:t>
            </a:r>
            <a:r>
              <a:rPr dirty="0" u="none" sz="1500" spc="85">
                <a:solidFill>
                  <a:srgbClr val="228848"/>
                </a:solidFill>
                <a:latin typeface="Century Gothic"/>
                <a:cs typeface="Century Gothic"/>
              </a:rPr>
              <a:t> </a:t>
            </a:r>
            <a:r>
              <a:rPr dirty="0" u="none" sz="1500">
                <a:latin typeface="Century Gothic"/>
                <a:cs typeface="Century Gothic"/>
              </a:rPr>
              <a:t>including</a:t>
            </a:r>
            <a:r>
              <a:rPr dirty="0" u="none" sz="1500" spc="80">
                <a:latin typeface="Century Gothic"/>
                <a:cs typeface="Century Gothic"/>
              </a:rPr>
              <a:t> </a:t>
            </a:r>
            <a:r>
              <a:rPr dirty="0" u="none" sz="1500">
                <a:latin typeface="Century Gothic"/>
                <a:cs typeface="Century Gothic"/>
              </a:rPr>
              <a:t>restrictions</a:t>
            </a:r>
            <a:r>
              <a:rPr dirty="0" u="none" sz="1500" spc="80">
                <a:latin typeface="Century Gothic"/>
                <a:cs typeface="Century Gothic"/>
              </a:rPr>
              <a:t> </a:t>
            </a:r>
            <a:r>
              <a:rPr dirty="0" u="none" sz="1500">
                <a:latin typeface="Century Gothic"/>
                <a:cs typeface="Century Gothic"/>
              </a:rPr>
              <a:t>for</a:t>
            </a:r>
            <a:r>
              <a:rPr dirty="0" u="none" sz="1500" spc="95">
                <a:latin typeface="Century Gothic"/>
                <a:cs typeface="Century Gothic"/>
              </a:rPr>
              <a:t> </a:t>
            </a:r>
            <a:r>
              <a:rPr dirty="0" u="none" sz="1500">
                <a:latin typeface="Century Gothic"/>
                <a:cs typeface="Century Gothic"/>
              </a:rPr>
              <a:t>use</a:t>
            </a:r>
            <a:r>
              <a:rPr dirty="0" u="none" sz="1500" spc="80">
                <a:latin typeface="Century Gothic"/>
                <a:cs typeface="Century Gothic"/>
              </a:rPr>
              <a:t> </a:t>
            </a:r>
            <a:r>
              <a:rPr dirty="0" u="none" sz="1500">
                <a:latin typeface="Century Gothic"/>
                <a:cs typeface="Century Gothic"/>
              </a:rPr>
              <a:t>of</a:t>
            </a:r>
            <a:r>
              <a:rPr dirty="0" u="none" sz="1500" spc="95">
                <a:latin typeface="Century Gothic"/>
                <a:cs typeface="Century Gothic"/>
              </a:rPr>
              <a:t> </a:t>
            </a:r>
            <a:r>
              <a:rPr dirty="0" u="none" sz="1500">
                <a:latin typeface="Century Gothic"/>
                <a:cs typeface="Century Gothic"/>
              </a:rPr>
              <a:t>funding,</a:t>
            </a:r>
            <a:r>
              <a:rPr dirty="0" u="none" sz="1500" spc="105">
                <a:latin typeface="Century Gothic"/>
                <a:cs typeface="Century Gothic"/>
              </a:rPr>
              <a:t> </a:t>
            </a:r>
            <a:r>
              <a:rPr dirty="0" u="none" sz="1500">
                <a:latin typeface="Century Gothic"/>
                <a:cs typeface="Century Gothic"/>
              </a:rPr>
              <a:t>reporting</a:t>
            </a:r>
            <a:r>
              <a:rPr dirty="0" u="none" sz="1500" spc="80">
                <a:latin typeface="Century Gothic"/>
                <a:cs typeface="Century Gothic"/>
              </a:rPr>
              <a:t> </a:t>
            </a:r>
            <a:r>
              <a:rPr dirty="0" u="none" sz="1500">
                <a:latin typeface="Century Gothic"/>
                <a:cs typeface="Century Gothic"/>
              </a:rPr>
              <a:t>templates</a:t>
            </a:r>
            <a:r>
              <a:rPr dirty="0" u="none" sz="1500" spc="80">
                <a:latin typeface="Century Gothic"/>
                <a:cs typeface="Century Gothic"/>
              </a:rPr>
              <a:t> </a:t>
            </a:r>
            <a:r>
              <a:rPr dirty="0" u="none" sz="1500" spc="-25">
                <a:latin typeface="Century Gothic"/>
                <a:cs typeface="Century Gothic"/>
              </a:rPr>
              <a:t>and </a:t>
            </a:r>
            <a:r>
              <a:rPr dirty="0" u="none" sz="1500">
                <a:latin typeface="Century Gothic"/>
                <a:cs typeface="Century Gothic"/>
              </a:rPr>
              <a:t>timelines,</a:t>
            </a:r>
            <a:r>
              <a:rPr dirty="0" u="none" sz="1500" spc="85">
                <a:latin typeface="Century Gothic"/>
                <a:cs typeface="Century Gothic"/>
              </a:rPr>
              <a:t> </a:t>
            </a:r>
            <a:r>
              <a:rPr dirty="0" u="none" sz="1500" spc="-45">
                <a:latin typeface="Century Gothic"/>
                <a:cs typeface="Century Gothic"/>
              </a:rPr>
              <a:t>and</a:t>
            </a:r>
            <a:r>
              <a:rPr dirty="0" u="none" sz="1500" spc="60">
                <a:latin typeface="Century Gothic"/>
                <a:cs typeface="Century Gothic"/>
              </a:rPr>
              <a:t> </a:t>
            </a:r>
            <a:r>
              <a:rPr dirty="0" u="none" sz="1500">
                <a:latin typeface="Century Gothic"/>
                <a:cs typeface="Century Gothic"/>
              </a:rPr>
              <a:t>resources</a:t>
            </a:r>
            <a:r>
              <a:rPr dirty="0" u="none" sz="1500" spc="60">
                <a:latin typeface="Century Gothic"/>
                <a:cs typeface="Century Gothic"/>
              </a:rPr>
              <a:t> </a:t>
            </a:r>
            <a:r>
              <a:rPr dirty="0" u="none" sz="1500">
                <a:latin typeface="Century Gothic"/>
                <a:cs typeface="Century Gothic"/>
              </a:rPr>
              <a:t>to</a:t>
            </a:r>
            <a:r>
              <a:rPr dirty="0" u="none" sz="1500" spc="55">
                <a:latin typeface="Century Gothic"/>
                <a:cs typeface="Century Gothic"/>
              </a:rPr>
              <a:t> assist</a:t>
            </a:r>
            <a:r>
              <a:rPr dirty="0" u="none" sz="1500" spc="65">
                <a:latin typeface="Century Gothic"/>
                <a:cs typeface="Century Gothic"/>
              </a:rPr>
              <a:t> </a:t>
            </a:r>
            <a:r>
              <a:rPr dirty="0" u="none" sz="1500">
                <a:latin typeface="Century Gothic"/>
                <a:cs typeface="Century Gothic"/>
              </a:rPr>
              <a:t>them</a:t>
            </a:r>
            <a:r>
              <a:rPr dirty="0" u="none" sz="1500" spc="35">
                <a:latin typeface="Century Gothic"/>
                <a:cs typeface="Century Gothic"/>
              </a:rPr>
              <a:t> </a:t>
            </a:r>
            <a:r>
              <a:rPr dirty="0" u="none" sz="1500" spc="65">
                <a:latin typeface="Century Gothic"/>
                <a:cs typeface="Century Gothic"/>
              </a:rPr>
              <a:t>with</a:t>
            </a:r>
            <a:r>
              <a:rPr dirty="0" u="none" sz="1500" spc="45">
                <a:latin typeface="Century Gothic"/>
                <a:cs typeface="Century Gothic"/>
              </a:rPr>
              <a:t> </a:t>
            </a:r>
            <a:r>
              <a:rPr dirty="0" u="none" sz="1500">
                <a:latin typeface="Century Gothic"/>
                <a:cs typeface="Century Gothic"/>
              </a:rPr>
              <a:t>redetermination</a:t>
            </a:r>
            <a:r>
              <a:rPr dirty="0" u="none" sz="1500" spc="45">
                <a:latin typeface="Century Gothic"/>
                <a:cs typeface="Century Gothic"/>
              </a:rPr>
              <a:t> </a:t>
            </a:r>
            <a:r>
              <a:rPr dirty="0" u="none" sz="1500" spc="-10">
                <a:latin typeface="Century Gothic"/>
                <a:cs typeface="Century Gothic"/>
              </a:rPr>
              <a:t>awareness.</a:t>
            </a:r>
            <a:endParaRPr sz="1500">
              <a:latin typeface="Century Gothic"/>
              <a:cs typeface="Century Gothic"/>
            </a:endParaRPr>
          </a:p>
          <a:p>
            <a:pPr marL="243204" indent="-230504">
              <a:lnSpc>
                <a:spcPct val="100000"/>
              </a:lnSpc>
              <a:spcBef>
                <a:spcPts val="1670"/>
              </a:spcBef>
              <a:buFont typeface="Arial"/>
              <a:buChar char="•"/>
              <a:tabLst>
                <a:tab pos="243204" algn="l"/>
              </a:tabLst>
            </a:pPr>
            <a:r>
              <a:rPr dirty="0" sz="1500">
                <a:latin typeface="Century Gothic"/>
                <a:cs typeface="Century Gothic"/>
              </a:rPr>
              <a:t>An</a:t>
            </a:r>
            <a:r>
              <a:rPr dirty="0" sz="1500" spc="-25">
                <a:latin typeface="Century Gothic"/>
                <a:cs typeface="Century Gothic"/>
              </a:rPr>
              <a:t> </a:t>
            </a:r>
            <a:r>
              <a:rPr dirty="0" u="heavy" sz="1500">
                <a:solidFill>
                  <a:srgbClr val="228848"/>
                </a:solidFill>
                <a:uFill>
                  <a:solidFill>
                    <a:srgbClr val="228848"/>
                  </a:solidFill>
                </a:uFill>
                <a:latin typeface="Century Gothic"/>
                <a:cs typeface="Century Gothic"/>
              </a:rPr>
              <a:t>orientation</a:t>
            </a:r>
            <a:r>
              <a:rPr dirty="0" u="heavy" sz="1500" spc="-15">
                <a:solidFill>
                  <a:srgbClr val="228848"/>
                </a:solidFill>
                <a:uFill>
                  <a:solidFill>
                    <a:srgbClr val="228848"/>
                  </a:solidFill>
                </a:uFill>
                <a:latin typeface="Century Gothic"/>
                <a:cs typeface="Century Gothic"/>
              </a:rPr>
              <a:t> </a:t>
            </a:r>
            <a:r>
              <a:rPr dirty="0" u="heavy" sz="1500">
                <a:solidFill>
                  <a:srgbClr val="228848"/>
                </a:solidFill>
                <a:uFill>
                  <a:solidFill>
                    <a:srgbClr val="228848"/>
                  </a:solidFill>
                </a:uFill>
                <a:latin typeface="Century Gothic"/>
                <a:cs typeface="Century Gothic"/>
              </a:rPr>
              <a:t>meeting</a:t>
            </a:r>
            <a:r>
              <a:rPr dirty="0" u="none" sz="1500" spc="-5">
                <a:solidFill>
                  <a:srgbClr val="228848"/>
                </a:solidFill>
                <a:latin typeface="Century Gothic"/>
                <a:cs typeface="Century Gothic"/>
              </a:rPr>
              <a:t> </a:t>
            </a:r>
            <a:r>
              <a:rPr dirty="0" u="none" sz="1500">
                <a:latin typeface="Century Gothic"/>
                <a:cs typeface="Century Gothic"/>
              </a:rPr>
              <a:t>to</a:t>
            </a:r>
            <a:r>
              <a:rPr dirty="0" u="none" sz="1500" spc="-15">
                <a:latin typeface="Century Gothic"/>
                <a:cs typeface="Century Gothic"/>
              </a:rPr>
              <a:t> </a:t>
            </a:r>
            <a:r>
              <a:rPr dirty="0" u="none" sz="1500" spc="-60">
                <a:latin typeface="Century Gothic"/>
                <a:cs typeface="Century Gothic"/>
              </a:rPr>
              <a:t>cover</a:t>
            </a:r>
            <a:r>
              <a:rPr dirty="0" u="none" sz="1500" spc="5">
                <a:latin typeface="Century Gothic"/>
                <a:cs typeface="Century Gothic"/>
              </a:rPr>
              <a:t> </a:t>
            </a:r>
            <a:r>
              <a:rPr dirty="0" u="none" sz="1500">
                <a:latin typeface="Century Gothic"/>
                <a:cs typeface="Century Gothic"/>
              </a:rPr>
              <a:t>the</a:t>
            </a:r>
            <a:r>
              <a:rPr dirty="0" u="none" sz="1500" spc="-10">
                <a:latin typeface="Century Gothic"/>
                <a:cs typeface="Century Gothic"/>
              </a:rPr>
              <a:t> </a:t>
            </a:r>
            <a:r>
              <a:rPr dirty="0" u="none" sz="1500" spc="60">
                <a:latin typeface="Century Gothic"/>
                <a:cs typeface="Century Gothic"/>
              </a:rPr>
              <a:t>highlights</a:t>
            </a:r>
            <a:r>
              <a:rPr dirty="0" u="none" sz="1500" spc="-10">
                <a:latin typeface="Century Gothic"/>
                <a:cs typeface="Century Gothic"/>
              </a:rPr>
              <a:t> </a:t>
            </a:r>
            <a:r>
              <a:rPr dirty="0" u="none" sz="1500">
                <a:latin typeface="Century Gothic"/>
                <a:cs typeface="Century Gothic"/>
              </a:rPr>
              <a:t>of the</a:t>
            </a:r>
            <a:r>
              <a:rPr dirty="0" u="none" sz="1500" spc="-10">
                <a:latin typeface="Century Gothic"/>
                <a:cs typeface="Century Gothic"/>
              </a:rPr>
              <a:t> program.</a:t>
            </a:r>
            <a:endParaRPr sz="15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500">
              <a:latin typeface="Century Gothic"/>
              <a:cs typeface="Century Gothic"/>
            </a:endParaRPr>
          </a:p>
          <a:p>
            <a:pPr marL="243204" marR="70485" indent="-231140">
              <a:lnSpc>
                <a:spcPts val="1700"/>
              </a:lnSpc>
              <a:spcBef>
                <a:spcPts val="5"/>
              </a:spcBef>
              <a:buFont typeface="Arial"/>
              <a:buChar char="•"/>
              <a:tabLst>
                <a:tab pos="243204" algn="l"/>
              </a:tabLst>
            </a:pPr>
            <a:r>
              <a:rPr dirty="0" sz="1500" spc="-50">
                <a:latin typeface="Century Gothic"/>
                <a:cs typeface="Century Gothic"/>
              </a:rPr>
              <a:t>A</a:t>
            </a:r>
            <a:r>
              <a:rPr dirty="0" sz="1500">
                <a:latin typeface="Century Gothic"/>
                <a:cs typeface="Century Gothic"/>
              </a:rPr>
              <a:t> training</a:t>
            </a:r>
            <a:r>
              <a:rPr dirty="0" sz="1500" spc="1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on</a:t>
            </a:r>
            <a:r>
              <a:rPr dirty="0" sz="1500" spc="10">
                <a:latin typeface="Century Gothic"/>
                <a:cs typeface="Century Gothic"/>
              </a:rPr>
              <a:t> </a:t>
            </a:r>
            <a:r>
              <a:rPr dirty="0" sz="1500" spc="-40">
                <a:latin typeface="Century Gothic"/>
                <a:cs typeface="Century Gothic"/>
              </a:rPr>
              <a:t>Medicaid</a:t>
            </a:r>
            <a:r>
              <a:rPr dirty="0" sz="1500" spc="1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redetermination,</a:t>
            </a:r>
            <a:r>
              <a:rPr dirty="0" sz="1500" spc="40">
                <a:latin typeface="Century Gothic"/>
                <a:cs typeface="Century Gothic"/>
              </a:rPr>
              <a:t> </a:t>
            </a:r>
            <a:r>
              <a:rPr dirty="0" sz="1500" spc="70">
                <a:latin typeface="Century Gothic"/>
                <a:cs typeface="Century Gothic"/>
              </a:rPr>
              <a:t>with</a:t>
            </a:r>
            <a:r>
              <a:rPr dirty="0" sz="1500" spc="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recommendations</a:t>
            </a:r>
            <a:r>
              <a:rPr dirty="0" sz="1500" spc="1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on</a:t>
            </a:r>
            <a:r>
              <a:rPr dirty="0" sz="1500" spc="1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what</a:t>
            </a:r>
            <a:r>
              <a:rPr dirty="0" sz="1500" spc="2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the</a:t>
            </a:r>
            <a:r>
              <a:rPr dirty="0" sz="1500" spc="1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partners</a:t>
            </a:r>
            <a:r>
              <a:rPr dirty="0" sz="1500" spc="15">
                <a:latin typeface="Century Gothic"/>
                <a:cs typeface="Century Gothic"/>
              </a:rPr>
              <a:t> </a:t>
            </a:r>
            <a:r>
              <a:rPr dirty="0" sz="1500" spc="-10">
                <a:latin typeface="Century Gothic"/>
                <a:cs typeface="Century Gothic"/>
              </a:rPr>
              <a:t>could </a:t>
            </a:r>
            <a:r>
              <a:rPr dirty="0" sz="1500">
                <a:latin typeface="Century Gothic"/>
                <a:cs typeface="Century Gothic"/>
              </a:rPr>
              <a:t>emphasize</a:t>
            </a:r>
            <a:r>
              <a:rPr dirty="0" sz="1500" spc="-25">
                <a:latin typeface="Century Gothic"/>
                <a:cs typeface="Century Gothic"/>
              </a:rPr>
              <a:t> </a:t>
            </a:r>
            <a:r>
              <a:rPr dirty="0" sz="1500" spc="95">
                <a:latin typeface="Century Gothic"/>
                <a:cs typeface="Century Gothic"/>
              </a:rPr>
              <a:t>in</a:t>
            </a:r>
            <a:r>
              <a:rPr dirty="0" sz="1500" spc="-30">
                <a:latin typeface="Century Gothic"/>
                <a:cs typeface="Century Gothic"/>
              </a:rPr>
              <a:t> </a:t>
            </a:r>
            <a:r>
              <a:rPr dirty="0" sz="1500" spc="50">
                <a:latin typeface="Century Gothic"/>
                <a:cs typeface="Century Gothic"/>
              </a:rPr>
              <a:t>their</a:t>
            </a:r>
            <a:r>
              <a:rPr dirty="0" sz="1500" spc="-10">
                <a:latin typeface="Century Gothic"/>
                <a:cs typeface="Century Gothic"/>
              </a:rPr>
              <a:t> outreach.</a:t>
            </a:r>
            <a:endParaRPr sz="1500">
              <a:latin typeface="Century Gothic"/>
              <a:cs typeface="Century Gothic"/>
            </a:endParaRPr>
          </a:p>
          <a:p>
            <a:pPr marL="12700" marR="83820">
              <a:lnSpc>
                <a:spcPts val="1700"/>
              </a:lnSpc>
              <a:spcBef>
                <a:spcPts val="1805"/>
              </a:spcBef>
            </a:pPr>
            <a:r>
              <a:rPr dirty="0" sz="1500" spc="-25">
                <a:latin typeface="Century Gothic"/>
                <a:cs typeface="Century Gothic"/>
              </a:rPr>
              <a:t>Grantees</a:t>
            </a:r>
            <a:r>
              <a:rPr dirty="0" sz="1500" spc="-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were</a:t>
            </a:r>
            <a:r>
              <a:rPr dirty="0" sz="1500" spc="-5">
                <a:latin typeface="Century Gothic"/>
                <a:cs typeface="Century Gothic"/>
              </a:rPr>
              <a:t> </a:t>
            </a:r>
            <a:r>
              <a:rPr dirty="0" sz="1500" spc="-10">
                <a:latin typeface="Century Gothic"/>
                <a:cs typeface="Century Gothic"/>
              </a:rPr>
              <a:t>provided</a:t>
            </a:r>
            <a:r>
              <a:rPr dirty="0" sz="1500" spc="-5">
                <a:latin typeface="Century Gothic"/>
                <a:cs typeface="Century Gothic"/>
              </a:rPr>
              <a:t> </a:t>
            </a:r>
            <a:r>
              <a:rPr dirty="0" sz="1500" spc="70">
                <a:latin typeface="Century Gothic"/>
                <a:cs typeface="Century Gothic"/>
              </a:rPr>
              <a:t>with</a:t>
            </a:r>
            <a:r>
              <a:rPr dirty="0" sz="1500" spc="-15">
                <a:latin typeface="Century Gothic"/>
                <a:cs typeface="Century Gothic"/>
              </a:rPr>
              <a:t> </a:t>
            </a:r>
            <a:r>
              <a:rPr dirty="0" sz="1500" spc="-10">
                <a:latin typeface="Century Gothic"/>
                <a:cs typeface="Century Gothic"/>
              </a:rPr>
              <a:t>several</a:t>
            </a:r>
            <a:r>
              <a:rPr dirty="0" sz="1500" spc="1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resources to</a:t>
            </a:r>
            <a:r>
              <a:rPr dirty="0" sz="1500" spc="-10">
                <a:latin typeface="Century Gothic"/>
                <a:cs typeface="Century Gothic"/>
              </a:rPr>
              <a:t> </a:t>
            </a:r>
            <a:r>
              <a:rPr dirty="0" sz="1500" spc="55">
                <a:latin typeface="Century Gothic"/>
                <a:cs typeface="Century Gothic"/>
              </a:rPr>
              <a:t>assist</a:t>
            </a:r>
            <a:r>
              <a:rPr dirty="0" sz="1500">
                <a:latin typeface="Century Gothic"/>
                <a:cs typeface="Century Gothic"/>
              </a:rPr>
              <a:t> them</a:t>
            </a:r>
            <a:r>
              <a:rPr dirty="0" sz="1500" spc="-25">
                <a:latin typeface="Century Gothic"/>
                <a:cs typeface="Century Gothic"/>
              </a:rPr>
              <a:t> </a:t>
            </a:r>
            <a:r>
              <a:rPr dirty="0" sz="1500" spc="70">
                <a:latin typeface="Century Gothic"/>
                <a:cs typeface="Century Gothic"/>
              </a:rPr>
              <a:t>with</a:t>
            </a:r>
            <a:r>
              <a:rPr dirty="0" sz="1500" spc="-2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publicizing </a:t>
            </a:r>
            <a:r>
              <a:rPr dirty="0" sz="1500" spc="-45">
                <a:latin typeface="Century Gothic"/>
                <a:cs typeface="Century Gothic"/>
              </a:rPr>
              <a:t>and</a:t>
            </a:r>
            <a:r>
              <a:rPr dirty="0" sz="1500" spc="-5">
                <a:latin typeface="Century Gothic"/>
                <a:cs typeface="Century Gothic"/>
              </a:rPr>
              <a:t> </a:t>
            </a:r>
            <a:r>
              <a:rPr dirty="0" sz="1500" spc="-10">
                <a:latin typeface="Century Gothic"/>
                <a:cs typeface="Century Gothic"/>
              </a:rPr>
              <a:t>completing </a:t>
            </a:r>
            <a:r>
              <a:rPr dirty="0" sz="1500" spc="50">
                <a:latin typeface="Century Gothic"/>
                <a:cs typeface="Century Gothic"/>
              </a:rPr>
              <a:t>their</a:t>
            </a:r>
            <a:r>
              <a:rPr dirty="0" sz="1500" spc="-45">
                <a:latin typeface="Century Gothic"/>
                <a:cs typeface="Century Gothic"/>
              </a:rPr>
              <a:t> </a:t>
            </a:r>
            <a:r>
              <a:rPr dirty="0" sz="1500" spc="-10">
                <a:latin typeface="Century Gothic"/>
                <a:cs typeface="Century Gothic"/>
              </a:rPr>
              <a:t>grant:</a:t>
            </a:r>
            <a:endParaRPr sz="1500">
              <a:latin typeface="Century Gothic"/>
              <a:cs typeface="Century Gothic"/>
            </a:endParaRPr>
          </a:p>
          <a:p>
            <a:pPr marL="243204" indent="-230504">
              <a:lnSpc>
                <a:spcPts val="1764"/>
              </a:lnSpc>
              <a:buClr>
                <a:srgbClr val="000000"/>
              </a:buClr>
              <a:buFont typeface="Arial"/>
              <a:buChar char="•"/>
              <a:tabLst>
                <a:tab pos="243204" algn="l"/>
              </a:tabLst>
            </a:pPr>
            <a:r>
              <a:rPr dirty="0" u="heavy" sz="1500">
                <a:solidFill>
                  <a:srgbClr val="228848"/>
                </a:solidFill>
                <a:uFill>
                  <a:solidFill>
                    <a:srgbClr val="228848"/>
                  </a:solidFill>
                </a:uFill>
                <a:latin typeface="Century Gothic"/>
                <a:cs typeface="Century Gothic"/>
              </a:rPr>
              <a:t>Template</a:t>
            </a:r>
            <a:r>
              <a:rPr dirty="0" u="heavy" sz="1500" spc="-20">
                <a:solidFill>
                  <a:srgbClr val="228848"/>
                </a:solidFill>
                <a:uFill>
                  <a:solidFill>
                    <a:srgbClr val="228848"/>
                  </a:solidFill>
                </a:uFill>
                <a:latin typeface="Century Gothic"/>
                <a:cs typeface="Century Gothic"/>
              </a:rPr>
              <a:t> </a:t>
            </a:r>
            <a:r>
              <a:rPr dirty="0" u="heavy" sz="1500">
                <a:solidFill>
                  <a:srgbClr val="228848"/>
                </a:solidFill>
                <a:uFill>
                  <a:solidFill>
                    <a:srgbClr val="228848"/>
                  </a:solidFill>
                </a:uFill>
                <a:latin typeface="Century Gothic"/>
                <a:cs typeface="Century Gothic"/>
              </a:rPr>
              <a:t>press</a:t>
            </a:r>
            <a:r>
              <a:rPr dirty="0" u="heavy" sz="1500" spc="-20">
                <a:solidFill>
                  <a:srgbClr val="228848"/>
                </a:solidFill>
                <a:uFill>
                  <a:solidFill>
                    <a:srgbClr val="228848"/>
                  </a:solidFill>
                </a:uFill>
                <a:latin typeface="Century Gothic"/>
                <a:cs typeface="Century Gothic"/>
              </a:rPr>
              <a:t> release</a:t>
            </a:r>
            <a:r>
              <a:rPr dirty="0" u="none" sz="1500" spc="-25">
                <a:solidFill>
                  <a:srgbClr val="228848"/>
                </a:solidFill>
                <a:latin typeface="Century Gothic"/>
                <a:cs typeface="Century Gothic"/>
              </a:rPr>
              <a:t> </a:t>
            </a:r>
            <a:r>
              <a:rPr dirty="0" u="none" sz="1500">
                <a:latin typeface="Century Gothic"/>
                <a:cs typeface="Century Gothic"/>
              </a:rPr>
              <a:t>announcing</a:t>
            </a:r>
            <a:r>
              <a:rPr dirty="0" u="none" sz="1500" spc="-20">
                <a:latin typeface="Century Gothic"/>
                <a:cs typeface="Century Gothic"/>
              </a:rPr>
              <a:t> </a:t>
            </a:r>
            <a:r>
              <a:rPr dirty="0" u="none" sz="1500" spc="50">
                <a:latin typeface="Century Gothic"/>
                <a:cs typeface="Century Gothic"/>
              </a:rPr>
              <a:t>their</a:t>
            </a:r>
            <a:r>
              <a:rPr dirty="0" u="none" sz="1500" spc="-5">
                <a:latin typeface="Century Gothic"/>
                <a:cs typeface="Century Gothic"/>
              </a:rPr>
              <a:t> </a:t>
            </a:r>
            <a:r>
              <a:rPr dirty="0" u="none" sz="1500" spc="-45">
                <a:latin typeface="Century Gothic"/>
                <a:cs typeface="Century Gothic"/>
              </a:rPr>
              <a:t>award</a:t>
            </a:r>
            <a:r>
              <a:rPr dirty="0" u="none" sz="1500" spc="-20">
                <a:latin typeface="Century Gothic"/>
                <a:cs typeface="Century Gothic"/>
              </a:rPr>
              <a:t> </a:t>
            </a:r>
            <a:r>
              <a:rPr dirty="0" u="none" sz="1500">
                <a:latin typeface="Century Gothic"/>
                <a:cs typeface="Century Gothic"/>
              </a:rPr>
              <a:t>to</a:t>
            </a:r>
            <a:r>
              <a:rPr dirty="0" u="none" sz="1500" spc="-25">
                <a:latin typeface="Century Gothic"/>
                <a:cs typeface="Century Gothic"/>
              </a:rPr>
              <a:t> </a:t>
            </a:r>
            <a:r>
              <a:rPr dirty="0" u="none" sz="1500">
                <a:latin typeface="Century Gothic"/>
                <a:cs typeface="Century Gothic"/>
              </a:rPr>
              <a:t>share</a:t>
            </a:r>
            <a:r>
              <a:rPr dirty="0" u="none" sz="1500" spc="-20">
                <a:latin typeface="Century Gothic"/>
                <a:cs typeface="Century Gothic"/>
              </a:rPr>
              <a:t> </a:t>
            </a:r>
            <a:r>
              <a:rPr dirty="0" u="none" sz="1500" spc="70">
                <a:latin typeface="Century Gothic"/>
                <a:cs typeface="Century Gothic"/>
              </a:rPr>
              <a:t>with</a:t>
            </a:r>
            <a:r>
              <a:rPr dirty="0" u="none" sz="1500" spc="-30">
                <a:latin typeface="Century Gothic"/>
                <a:cs typeface="Century Gothic"/>
              </a:rPr>
              <a:t> </a:t>
            </a:r>
            <a:r>
              <a:rPr dirty="0" u="none" sz="1500" spc="-45">
                <a:latin typeface="Century Gothic"/>
                <a:cs typeface="Century Gothic"/>
              </a:rPr>
              <a:t>local</a:t>
            </a:r>
            <a:r>
              <a:rPr dirty="0" u="none" sz="1500">
                <a:latin typeface="Century Gothic"/>
                <a:cs typeface="Century Gothic"/>
              </a:rPr>
              <a:t> </a:t>
            </a:r>
            <a:r>
              <a:rPr dirty="0" u="none" sz="1500" spc="-10">
                <a:latin typeface="Century Gothic"/>
                <a:cs typeface="Century Gothic"/>
              </a:rPr>
              <a:t>media.</a:t>
            </a:r>
            <a:endParaRPr sz="1500">
              <a:latin typeface="Century Gothic"/>
              <a:cs typeface="Century Gothic"/>
            </a:endParaRPr>
          </a:p>
          <a:p>
            <a:pPr marL="243204" indent="-230504">
              <a:lnSpc>
                <a:spcPct val="100000"/>
              </a:lnSpc>
              <a:spcBef>
                <a:spcPts val="1610"/>
              </a:spcBef>
              <a:buClr>
                <a:srgbClr val="000000"/>
              </a:buClr>
              <a:buFont typeface="Arial"/>
              <a:buChar char="•"/>
              <a:tabLst>
                <a:tab pos="243204" algn="l"/>
              </a:tabLst>
            </a:pPr>
            <a:r>
              <a:rPr dirty="0" u="heavy" sz="1500">
                <a:solidFill>
                  <a:srgbClr val="228848"/>
                </a:solidFill>
                <a:uFill>
                  <a:solidFill>
                    <a:srgbClr val="228848"/>
                  </a:solidFill>
                </a:uFill>
                <a:latin typeface="Century Gothic"/>
                <a:cs typeface="Century Gothic"/>
              </a:rPr>
              <a:t>Partner</a:t>
            </a:r>
            <a:r>
              <a:rPr dirty="0" u="heavy" sz="1500" spc="20">
                <a:solidFill>
                  <a:srgbClr val="228848"/>
                </a:solidFill>
                <a:uFill>
                  <a:solidFill>
                    <a:srgbClr val="228848"/>
                  </a:solidFill>
                </a:uFill>
                <a:latin typeface="Century Gothic"/>
                <a:cs typeface="Century Gothic"/>
              </a:rPr>
              <a:t> </a:t>
            </a:r>
            <a:r>
              <a:rPr dirty="0" u="heavy" sz="1500">
                <a:solidFill>
                  <a:srgbClr val="228848"/>
                </a:solidFill>
                <a:uFill>
                  <a:solidFill>
                    <a:srgbClr val="228848"/>
                  </a:solidFill>
                </a:uFill>
                <a:latin typeface="Century Gothic"/>
                <a:cs typeface="Century Gothic"/>
              </a:rPr>
              <a:t>toolkit</a:t>
            </a:r>
            <a:r>
              <a:rPr dirty="0" u="none" sz="1500" spc="10">
                <a:solidFill>
                  <a:srgbClr val="228848"/>
                </a:solidFill>
                <a:latin typeface="Century Gothic"/>
                <a:cs typeface="Century Gothic"/>
              </a:rPr>
              <a:t> </a:t>
            </a:r>
            <a:r>
              <a:rPr dirty="0" u="none" sz="1500" spc="70">
                <a:latin typeface="Century Gothic"/>
                <a:cs typeface="Century Gothic"/>
              </a:rPr>
              <a:t>with</a:t>
            </a:r>
            <a:r>
              <a:rPr dirty="0" u="none" sz="1500" spc="5">
                <a:latin typeface="Century Gothic"/>
                <a:cs typeface="Century Gothic"/>
              </a:rPr>
              <a:t> </a:t>
            </a:r>
            <a:r>
              <a:rPr dirty="0" u="none" sz="1500" spc="-20">
                <a:latin typeface="Century Gothic"/>
                <a:cs typeface="Century Gothic"/>
              </a:rPr>
              <a:t>social</a:t>
            </a:r>
            <a:r>
              <a:rPr dirty="0" u="none" sz="1500" spc="30">
                <a:latin typeface="Century Gothic"/>
                <a:cs typeface="Century Gothic"/>
              </a:rPr>
              <a:t> </a:t>
            </a:r>
            <a:r>
              <a:rPr dirty="0" u="none" sz="1500" spc="-30">
                <a:latin typeface="Century Gothic"/>
                <a:cs typeface="Century Gothic"/>
              </a:rPr>
              <a:t>media,</a:t>
            </a:r>
            <a:r>
              <a:rPr dirty="0" u="none" sz="1500" spc="35">
                <a:latin typeface="Century Gothic"/>
                <a:cs typeface="Century Gothic"/>
              </a:rPr>
              <a:t> </a:t>
            </a:r>
            <a:r>
              <a:rPr dirty="0" u="none" sz="1500" spc="-10">
                <a:latin typeface="Century Gothic"/>
                <a:cs typeface="Century Gothic"/>
              </a:rPr>
              <a:t>graphics,</a:t>
            </a:r>
            <a:r>
              <a:rPr dirty="0" u="none" sz="1500" spc="35">
                <a:latin typeface="Century Gothic"/>
                <a:cs typeface="Century Gothic"/>
              </a:rPr>
              <a:t> </a:t>
            </a:r>
            <a:r>
              <a:rPr dirty="0" u="none" sz="1500" spc="-45">
                <a:latin typeface="Century Gothic"/>
                <a:cs typeface="Century Gothic"/>
              </a:rPr>
              <a:t>and</a:t>
            </a:r>
            <a:r>
              <a:rPr dirty="0" u="none" sz="1500" spc="10">
                <a:latin typeface="Century Gothic"/>
                <a:cs typeface="Century Gothic"/>
              </a:rPr>
              <a:t> </a:t>
            </a:r>
            <a:r>
              <a:rPr dirty="0" u="none" sz="1500" spc="-25">
                <a:latin typeface="Century Gothic"/>
                <a:cs typeface="Century Gothic"/>
              </a:rPr>
              <a:t>collateral</a:t>
            </a:r>
            <a:r>
              <a:rPr dirty="0" u="none" sz="1500" spc="30">
                <a:latin typeface="Century Gothic"/>
                <a:cs typeface="Century Gothic"/>
              </a:rPr>
              <a:t> </a:t>
            </a:r>
            <a:r>
              <a:rPr dirty="0" u="none" sz="1500">
                <a:latin typeface="Century Gothic"/>
                <a:cs typeface="Century Gothic"/>
              </a:rPr>
              <a:t>materials</a:t>
            </a:r>
            <a:r>
              <a:rPr dirty="0" u="none" sz="1500" spc="10">
                <a:latin typeface="Century Gothic"/>
                <a:cs typeface="Century Gothic"/>
              </a:rPr>
              <a:t> </a:t>
            </a:r>
            <a:r>
              <a:rPr dirty="0" u="none" sz="1500">
                <a:latin typeface="Century Gothic"/>
                <a:cs typeface="Century Gothic"/>
              </a:rPr>
              <a:t>to</a:t>
            </a:r>
            <a:r>
              <a:rPr dirty="0" u="none" sz="1500" spc="5">
                <a:latin typeface="Century Gothic"/>
                <a:cs typeface="Century Gothic"/>
              </a:rPr>
              <a:t> </a:t>
            </a:r>
            <a:r>
              <a:rPr dirty="0" u="none" sz="1500">
                <a:latin typeface="Century Gothic"/>
                <a:cs typeface="Century Gothic"/>
              </a:rPr>
              <a:t>use</a:t>
            </a:r>
            <a:r>
              <a:rPr dirty="0" u="none" sz="1500" spc="15">
                <a:latin typeface="Century Gothic"/>
                <a:cs typeface="Century Gothic"/>
              </a:rPr>
              <a:t> </a:t>
            </a:r>
            <a:r>
              <a:rPr dirty="0" u="none" sz="1500" spc="95">
                <a:latin typeface="Century Gothic"/>
                <a:cs typeface="Century Gothic"/>
              </a:rPr>
              <a:t>in</a:t>
            </a:r>
            <a:r>
              <a:rPr dirty="0" u="none" sz="1500" spc="5">
                <a:latin typeface="Century Gothic"/>
                <a:cs typeface="Century Gothic"/>
              </a:rPr>
              <a:t> </a:t>
            </a:r>
            <a:r>
              <a:rPr dirty="0" u="none" sz="1500" spc="50">
                <a:latin typeface="Century Gothic"/>
                <a:cs typeface="Century Gothic"/>
              </a:rPr>
              <a:t>their</a:t>
            </a:r>
            <a:r>
              <a:rPr dirty="0" u="none" sz="1500" spc="20">
                <a:latin typeface="Century Gothic"/>
                <a:cs typeface="Century Gothic"/>
              </a:rPr>
              <a:t> </a:t>
            </a:r>
            <a:r>
              <a:rPr dirty="0" u="none" sz="1500">
                <a:latin typeface="Century Gothic"/>
                <a:cs typeface="Century Gothic"/>
              </a:rPr>
              <a:t>grant</a:t>
            </a:r>
            <a:r>
              <a:rPr dirty="0" u="none" sz="1500" spc="20">
                <a:latin typeface="Century Gothic"/>
                <a:cs typeface="Century Gothic"/>
              </a:rPr>
              <a:t> </a:t>
            </a:r>
            <a:r>
              <a:rPr dirty="0" u="none" sz="1500" spc="-10">
                <a:latin typeface="Century Gothic"/>
                <a:cs typeface="Century Gothic"/>
              </a:rPr>
              <a:t>work.</a:t>
            </a:r>
            <a:endParaRPr sz="1500">
              <a:latin typeface="Century Gothic"/>
              <a:cs typeface="Century Gothic"/>
            </a:endParaRPr>
          </a:p>
          <a:p>
            <a:pPr marL="243204" indent="-230504">
              <a:lnSpc>
                <a:spcPct val="100000"/>
              </a:lnSpc>
              <a:spcBef>
                <a:spcPts val="1705"/>
              </a:spcBef>
              <a:buFont typeface="Arial"/>
              <a:buChar char="•"/>
              <a:tabLst>
                <a:tab pos="243204" algn="l"/>
              </a:tabLst>
            </a:pPr>
            <a:r>
              <a:rPr dirty="0" sz="1500" spc="45">
                <a:latin typeface="Century Gothic"/>
                <a:cs typeface="Century Gothic"/>
              </a:rPr>
              <a:t>Biweekly</a:t>
            </a:r>
            <a:r>
              <a:rPr dirty="0" sz="1500" spc="25">
                <a:latin typeface="Century Gothic"/>
                <a:cs typeface="Century Gothic"/>
              </a:rPr>
              <a:t> </a:t>
            </a:r>
            <a:r>
              <a:rPr dirty="0" sz="1500" spc="-75">
                <a:latin typeface="Century Gothic"/>
                <a:cs typeface="Century Gothic"/>
              </a:rPr>
              <a:t>“open</a:t>
            </a:r>
            <a:r>
              <a:rPr dirty="0" sz="1500" spc="15">
                <a:latin typeface="Century Gothic"/>
                <a:cs typeface="Century Gothic"/>
              </a:rPr>
              <a:t> </a:t>
            </a:r>
            <a:r>
              <a:rPr dirty="0" sz="1500" spc="-35">
                <a:latin typeface="Century Gothic"/>
                <a:cs typeface="Century Gothic"/>
              </a:rPr>
              <a:t>office</a:t>
            </a:r>
            <a:r>
              <a:rPr dirty="0" sz="1500" spc="3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hours”</a:t>
            </a:r>
            <a:r>
              <a:rPr dirty="0" sz="1500" spc="4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meetings</a:t>
            </a:r>
            <a:r>
              <a:rPr dirty="0" sz="1500" spc="3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to</a:t>
            </a:r>
            <a:r>
              <a:rPr dirty="0" sz="1500" spc="2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report</a:t>
            </a:r>
            <a:r>
              <a:rPr dirty="0" sz="1500" spc="3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on</a:t>
            </a:r>
            <a:r>
              <a:rPr dirty="0" sz="1500" spc="1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progress</a:t>
            </a:r>
            <a:r>
              <a:rPr dirty="0" sz="1500" spc="30">
                <a:latin typeface="Century Gothic"/>
                <a:cs typeface="Century Gothic"/>
              </a:rPr>
              <a:t> </a:t>
            </a:r>
            <a:r>
              <a:rPr dirty="0" sz="1500" spc="-45">
                <a:latin typeface="Century Gothic"/>
                <a:cs typeface="Century Gothic"/>
              </a:rPr>
              <a:t>and</a:t>
            </a:r>
            <a:r>
              <a:rPr dirty="0" sz="1500" spc="3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ask</a:t>
            </a:r>
            <a:r>
              <a:rPr dirty="0" sz="1500" spc="35">
                <a:latin typeface="Century Gothic"/>
                <a:cs typeface="Century Gothic"/>
              </a:rPr>
              <a:t> </a:t>
            </a:r>
            <a:r>
              <a:rPr dirty="0" sz="1500" spc="-10">
                <a:latin typeface="Century Gothic"/>
                <a:cs typeface="Century Gothic"/>
              </a:rPr>
              <a:t>questions.</a:t>
            </a:r>
            <a:endParaRPr sz="15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5"/>
              <a:t>Reporting</a:t>
            </a:r>
            <a:r>
              <a:rPr dirty="0" spc="-275"/>
              <a:t> </a:t>
            </a:r>
            <a:r>
              <a:rPr dirty="0" spc="-10"/>
              <a:t>and</a:t>
            </a:r>
            <a:r>
              <a:rPr dirty="0" spc="-270"/>
              <a:t> </a:t>
            </a:r>
            <a:r>
              <a:rPr dirty="0" spc="-100"/>
              <a:t>Financial</a:t>
            </a:r>
            <a:r>
              <a:rPr dirty="0" spc="-260"/>
              <a:t> </a:t>
            </a:r>
            <a:r>
              <a:rPr dirty="0" spc="-55"/>
              <a:t>Controls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41585" y="2958882"/>
            <a:ext cx="9156700" cy="18059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750"/>
              </a:lnSpc>
              <a:spcBef>
                <a:spcPts val="100"/>
              </a:spcBef>
            </a:pPr>
            <a:r>
              <a:rPr dirty="0" sz="1500" spc="-25">
                <a:latin typeface="Century Gothic"/>
                <a:cs typeface="Century Gothic"/>
              </a:rPr>
              <a:t>Grantees </a:t>
            </a:r>
            <a:r>
              <a:rPr dirty="0" sz="1500" spc="-45">
                <a:latin typeface="Century Gothic"/>
                <a:cs typeface="Century Gothic"/>
              </a:rPr>
              <a:t>are</a:t>
            </a:r>
            <a:r>
              <a:rPr dirty="0" sz="1500" spc="-2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required</a:t>
            </a:r>
            <a:r>
              <a:rPr dirty="0" sz="1500" spc="-2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to</a:t>
            </a:r>
            <a:r>
              <a:rPr dirty="0" sz="1500" spc="-30">
                <a:latin typeface="Century Gothic"/>
                <a:cs typeface="Century Gothic"/>
              </a:rPr>
              <a:t> </a:t>
            </a:r>
            <a:r>
              <a:rPr dirty="0" sz="1500" spc="70">
                <a:latin typeface="Century Gothic"/>
                <a:cs typeface="Century Gothic"/>
              </a:rPr>
              <a:t>submit</a:t>
            </a:r>
            <a:r>
              <a:rPr dirty="0" sz="1500" spc="-1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two</a:t>
            </a:r>
            <a:r>
              <a:rPr dirty="0" sz="1500" spc="-25">
                <a:latin typeface="Century Gothic"/>
                <a:cs typeface="Century Gothic"/>
              </a:rPr>
              <a:t> </a:t>
            </a:r>
            <a:r>
              <a:rPr dirty="0" sz="1500" spc="-10">
                <a:latin typeface="Century Gothic"/>
                <a:cs typeface="Century Gothic"/>
              </a:rPr>
              <a:t>activity</a:t>
            </a:r>
            <a:r>
              <a:rPr dirty="0" sz="1500" spc="-25">
                <a:latin typeface="Century Gothic"/>
                <a:cs typeface="Century Gothic"/>
              </a:rPr>
              <a:t> </a:t>
            </a:r>
            <a:r>
              <a:rPr dirty="0" sz="1500" spc="-10">
                <a:latin typeface="Century Gothic"/>
                <a:cs typeface="Century Gothic"/>
              </a:rPr>
              <a:t>reports:</a:t>
            </a:r>
            <a:endParaRPr sz="1500">
              <a:latin typeface="Century Gothic"/>
              <a:cs typeface="Century Gothic"/>
            </a:endParaRPr>
          </a:p>
          <a:p>
            <a:pPr marL="243204" indent="-230504">
              <a:lnSpc>
                <a:spcPts val="1750"/>
              </a:lnSpc>
              <a:buFont typeface="Arial"/>
              <a:buChar char="•"/>
              <a:tabLst>
                <a:tab pos="243204" algn="l"/>
              </a:tabLst>
            </a:pPr>
            <a:r>
              <a:rPr dirty="0" sz="1500" spc="-50">
                <a:latin typeface="Century Gothic"/>
                <a:cs typeface="Century Gothic"/>
              </a:rPr>
              <a:t>A</a:t>
            </a:r>
            <a:r>
              <a:rPr dirty="0" sz="1500" spc="-65">
                <a:latin typeface="Century Gothic"/>
                <a:cs typeface="Century Gothic"/>
              </a:rPr>
              <a:t> </a:t>
            </a:r>
            <a:r>
              <a:rPr dirty="0" u="heavy" sz="1500" spc="-10">
                <a:solidFill>
                  <a:srgbClr val="228848"/>
                </a:solidFill>
                <a:uFill>
                  <a:solidFill>
                    <a:srgbClr val="228848"/>
                  </a:solidFill>
                </a:uFill>
                <a:latin typeface="Century Gothic"/>
                <a:cs typeface="Century Gothic"/>
              </a:rPr>
              <a:t>Halfway</a:t>
            </a:r>
            <a:r>
              <a:rPr dirty="0" u="heavy" sz="1500" spc="-55">
                <a:solidFill>
                  <a:srgbClr val="228848"/>
                </a:solidFill>
                <a:uFill>
                  <a:solidFill>
                    <a:srgbClr val="228848"/>
                  </a:solidFill>
                </a:uFill>
                <a:latin typeface="Century Gothic"/>
                <a:cs typeface="Century Gothic"/>
              </a:rPr>
              <a:t> </a:t>
            </a:r>
            <a:r>
              <a:rPr dirty="0" u="heavy" sz="1500" spc="-10">
                <a:solidFill>
                  <a:srgbClr val="228848"/>
                </a:solidFill>
                <a:uFill>
                  <a:solidFill>
                    <a:srgbClr val="228848"/>
                  </a:solidFill>
                </a:uFill>
                <a:latin typeface="Century Gothic"/>
                <a:cs typeface="Century Gothic"/>
              </a:rPr>
              <a:t>Report</a:t>
            </a:r>
            <a:endParaRPr sz="1500">
              <a:latin typeface="Century Gothic"/>
              <a:cs typeface="Century Gothic"/>
            </a:endParaRPr>
          </a:p>
          <a:p>
            <a:pPr marL="243204" indent="-230504">
              <a:lnSpc>
                <a:spcPts val="1750"/>
              </a:lnSpc>
              <a:buFont typeface="Arial"/>
              <a:buChar char="•"/>
              <a:tabLst>
                <a:tab pos="243204" algn="l"/>
              </a:tabLst>
            </a:pPr>
            <a:r>
              <a:rPr dirty="0" sz="1500" spc="-50">
                <a:latin typeface="Century Gothic"/>
                <a:cs typeface="Century Gothic"/>
              </a:rPr>
              <a:t>A</a:t>
            </a:r>
            <a:r>
              <a:rPr dirty="0" sz="1500" spc="-65">
                <a:latin typeface="Century Gothic"/>
                <a:cs typeface="Century Gothic"/>
              </a:rPr>
              <a:t> </a:t>
            </a:r>
            <a:r>
              <a:rPr dirty="0" u="heavy" sz="1500" spc="55">
                <a:solidFill>
                  <a:srgbClr val="228848"/>
                </a:solidFill>
                <a:uFill>
                  <a:solidFill>
                    <a:srgbClr val="228848"/>
                  </a:solidFill>
                </a:uFill>
                <a:latin typeface="Century Gothic"/>
                <a:cs typeface="Century Gothic"/>
              </a:rPr>
              <a:t>Final</a:t>
            </a:r>
            <a:r>
              <a:rPr dirty="0" u="heavy" sz="1500" spc="-40">
                <a:solidFill>
                  <a:srgbClr val="228848"/>
                </a:solidFill>
                <a:uFill>
                  <a:solidFill>
                    <a:srgbClr val="228848"/>
                  </a:solidFill>
                </a:uFill>
                <a:latin typeface="Century Gothic"/>
                <a:cs typeface="Century Gothic"/>
              </a:rPr>
              <a:t> </a:t>
            </a:r>
            <a:r>
              <a:rPr dirty="0" u="heavy" sz="1500" spc="-10">
                <a:solidFill>
                  <a:srgbClr val="228848"/>
                </a:solidFill>
                <a:uFill>
                  <a:solidFill>
                    <a:srgbClr val="228848"/>
                  </a:solidFill>
                </a:uFill>
                <a:latin typeface="Century Gothic"/>
                <a:cs typeface="Century Gothic"/>
              </a:rPr>
              <a:t>Report</a:t>
            </a:r>
            <a:endParaRPr sz="1500">
              <a:latin typeface="Century Gothic"/>
              <a:cs typeface="Century Gothic"/>
            </a:endParaRPr>
          </a:p>
          <a:p>
            <a:pPr marL="243204" marR="191770" indent="-231140">
              <a:lnSpc>
                <a:spcPts val="1700"/>
              </a:lnSpc>
              <a:spcBef>
                <a:spcPts val="90"/>
              </a:spcBef>
              <a:buFont typeface="Arial"/>
              <a:buChar char="•"/>
              <a:tabLst>
                <a:tab pos="243204" algn="l"/>
              </a:tabLst>
            </a:pPr>
            <a:r>
              <a:rPr dirty="0" sz="1500">
                <a:latin typeface="Century Gothic"/>
                <a:cs typeface="Century Gothic"/>
              </a:rPr>
              <a:t>They</a:t>
            </a:r>
            <a:r>
              <a:rPr dirty="0" sz="1500" spc="-2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also</a:t>
            </a:r>
            <a:r>
              <a:rPr dirty="0" sz="1500" spc="-30">
                <a:latin typeface="Century Gothic"/>
                <a:cs typeface="Century Gothic"/>
              </a:rPr>
              <a:t> </a:t>
            </a:r>
            <a:r>
              <a:rPr dirty="0" sz="1500" spc="-45">
                <a:latin typeface="Century Gothic"/>
                <a:cs typeface="Century Gothic"/>
              </a:rPr>
              <a:t>are</a:t>
            </a:r>
            <a:r>
              <a:rPr dirty="0" sz="1500" spc="-2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required</a:t>
            </a:r>
            <a:r>
              <a:rPr dirty="0" sz="1500" spc="-2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to</a:t>
            </a:r>
            <a:r>
              <a:rPr dirty="0" sz="1500" spc="-25">
                <a:latin typeface="Century Gothic"/>
                <a:cs typeface="Century Gothic"/>
              </a:rPr>
              <a:t> </a:t>
            </a:r>
            <a:r>
              <a:rPr dirty="0" sz="1500" spc="70">
                <a:latin typeface="Century Gothic"/>
                <a:cs typeface="Century Gothic"/>
              </a:rPr>
              <a:t>submit</a:t>
            </a:r>
            <a:r>
              <a:rPr dirty="0" sz="1500" spc="-20">
                <a:latin typeface="Century Gothic"/>
                <a:cs typeface="Century Gothic"/>
              </a:rPr>
              <a:t> </a:t>
            </a:r>
            <a:r>
              <a:rPr dirty="0" sz="1500" spc="-10">
                <a:latin typeface="Century Gothic"/>
                <a:cs typeface="Century Gothic"/>
              </a:rPr>
              <a:t>documentation</a:t>
            </a:r>
            <a:r>
              <a:rPr dirty="0" sz="1500" spc="-3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of</a:t>
            </a:r>
            <a:r>
              <a:rPr dirty="0" sz="1500" spc="-1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activities</a:t>
            </a:r>
            <a:r>
              <a:rPr dirty="0" sz="1500" spc="-20">
                <a:latin typeface="Century Gothic"/>
                <a:cs typeface="Century Gothic"/>
              </a:rPr>
              <a:t> </a:t>
            </a:r>
            <a:r>
              <a:rPr dirty="0" sz="1500" spc="55">
                <a:latin typeface="Century Gothic"/>
                <a:cs typeface="Century Gothic"/>
              </a:rPr>
              <a:t>like</a:t>
            </a:r>
            <a:r>
              <a:rPr dirty="0" sz="1500" spc="-25">
                <a:latin typeface="Century Gothic"/>
                <a:cs typeface="Century Gothic"/>
              </a:rPr>
              <a:t> </a:t>
            </a:r>
            <a:r>
              <a:rPr dirty="0" sz="1500" spc="-10">
                <a:latin typeface="Century Gothic"/>
                <a:cs typeface="Century Gothic"/>
              </a:rPr>
              <a:t>photographs,</a:t>
            </a:r>
            <a:r>
              <a:rPr dirty="0" sz="1500">
                <a:latin typeface="Century Gothic"/>
                <a:cs typeface="Century Gothic"/>
              </a:rPr>
              <a:t> </a:t>
            </a:r>
            <a:r>
              <a:rPr dirty="0" sz="1500" spc="-25">
                <a:latin typeface="Century Gothic"/>
                <a:cs typeface="Century Gothic"/>
              </a:rPr>
              <a:t>videos,</a:t>
            </a:r>
            <a:r>
              <a:rPr dirty="0" sz="1500">
                <a:latin typeface="Century Gothic"/>
                <a:cs typeface="Century Gothic"/>
              </a:rPr>
              <a:t> or</a:t>
            </a:r>
            <a:r>
              <a:rPr dirty="0" sz="1500" spc="-10">
                <a:latin typeface="Century Gothic"/>
                <a:cs typeface="Century Gothic"/>
              </a:rPr>
              <a:t> </a:t>
            </a:r>
            <a:r>
              <a:rPr dirty="0" sz="1500" spc="-20">
                <a:latin typeface="Century Gothic"/>
                <a:cs typeface="Century Gothic"/>
              </a:rPr>
              <a:t>news </a:t>
            </a:r>
            <a:r>
              <a:rPr dirty="0" sz="1500">
                <a:latin typeface="Century Gothic"/>
                <a:cs typeface="Century Gothic"/>
              </a:rPr>
              <a:t>clippings</a:t>
            </a:r>
            <a:r>
              <a:rPr dirty="0" sz="1500" spc="2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either</a:t>
            </a:r>
            <a:r>
              <a:rPr dirty="0" sz="1500" spc="35">
                <a:latin typeface="Century Gothic"/>
                <a:cs typeface="Century Gothic"/>
              </a:rPr>
              <a:t> </a:t>
            </a:r>
            <a:r>
              <a:rPr dirty="0" sz="1500" spc="70">
                <a:latin typeface="Century Gothic"/>
                <a:cs typeface="Century Gothic"/>
              </a:rPr>
              <a:t>with</a:t>
            </a:r>
            <a:r>
              <a:rPr dirty="0" sz="1500" spc="15">
                <a:latin typeface="Century Gothic"/>
                <a:cs typeface="Century Gothic"/>
              </a:rPr>
              <a:t> </a:t>
            </a:r>
            <a:r>
              <a:rPr dirty="0" sz="1500" spc="50">
                <a:latin typeface="Century Gothic"/>
                <a:cs typeface="Century Gothic"/>
              </a:rPr>
              <a:t>their</a:t>
            </a:r>
            <a:r>
              <a:rPr dirty="0" sz="1500" spc="3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reporting</a:t>
            </a:r>
            <a:r>
              <a:rPr dirty="0" sz="1500" spc="2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or</a:t>
            </a:r>
            <a:r>
              <a:rPr dirty="0" sz="1500" spc="40">
                <a:latin typeface="Century Gothic"/>
                <a:cs typeface="Century Gothic"/>
              </a:rPr>
              <a:t> </a:t>
            </a:r>
            <a:r>
              <a:rPr dirty="0" sz="1500" spc="-20">
                <a:latin typeface="Century Gothic"/>
                <a:cs typeface="Century Gothic"/>
              </a:rPr>
              <a:t>separately</a:t>
            </a:r>
            <a:r>
              <a:rPr dirty="0" sz="1500" spc="2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as</a:t>
            </a:r>
            <a:r>
              <a:rPr dirty="0" sz="1500" spc="25">
                <a:latin typeface="Century Gothic"/>
                <a:cs typeface="Century Gothic"/>
              </a:rPr>
              <a:t> </a:t>
            </a:r>
            <a:r>
              <a:rPr dirty="0" sz="1500" spc="-10">
                <a:latin typeface="Century Gothic"/>
                <a:cs typeface="Century Gothic"/>
              </a:rPr>
              <a:t>needed.</a:t>
            </a:r>
            <a:endParaRPr sz="150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spcBef>
                <a:spcPts val="1670"/>
              </a:spcBef>
            </a:pPr>
            <a:r>
              <a:rPr dirty="0" sz="1500" spc="-25">
                <a:latin typeface="Century Gothic"/>
                <a:cs typeface="Century Gothic"/>
              </a:rPr>
              <a:t>Grantees </a:t>
            </a:r>
            <a:r>
              <a:rPr dirty="0" sz="1500" spc="-45">
                <a:latin typeface="Century Gothic"/>
                <a:cs typeface="Century Gothic"/>
              </a:rPr>
              <a:t>are</a:t>
            </a:r>
            <a:r>
              <a:rPr dirty="0" sz="1500" spc="-2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required</a:t>
            </a:r>
            <a:r>
              <a:rPr dirty="0" sz="1500" spc="-2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to</a:t>
            </a:r>
            <a:r>
              <a:rPr dirty="0" sz="1500" spc="-30">
                <a:latin typeface="Century Gothic"/>
                <a:cs typeface="Century Gothic"/>
              </a:rPr>
              <a:t> </a:t>
            </a:r>
            <a:r>
              <a:rPr dirty="0" sz="1500" spc="-10">
                <a:latin typeface="Century Gothic"/>
                <a:cs typeface="Century Gothic"/>
              </a:rPr>
              <a:t>provide</a:t>
            </a:r>
            <a:r>
              <a:rPr dirty="0" sz="1500" spc="-25">
                <a:latin typeface="Century Gothic"/>
                <a:cs typeface="Century Gothic"/>
              </a:rPr>
              <a:t> </a:t>
            </a:r>
            <a:r>
              <a:rPr dirty="0" sz="1500" spc="-10">
                <a:latin typeface="Century Gothic"/>
                <a:cs typeface="Century Gothic"/>
              </a:rPr>
              <a:t>financial </a:t>
            </a:r>
            <a:r>
              <a:rPr dirty="0" sz="1500">
                <a:latin typeface="Century Gothic"/>
                <a:cs typeface="Century Gothic"/>
              </a:rPr>
              <a:t>reporting</a:t>
            </a:r>
            <a:r>
              <a:rPr dirty="0" sz="1500" spc="-25">
                <a:latin typeface="Century Gothic"/>
                <a:cs typeface="Century Gothic"/>
              </a:rPr>
              <a:t> </a:t>
            </a:r>
            <a:r>
              <a:rPr dirty="0" sz="1500" spc="95">
                <a:latin typeface="Century Gothic"/>
                <a:cs typeface="Century Gothic"/>
              </a:rPr>
              <a:t>in</a:t>
            </a:r>
            <a:r>
              <a:rPr dirty="0" sz="1500" spc="-35">
                <a:latin typeface="Century Gothic"/>
                <a:cs typeface="Century Gothic"/>
              </a:rPr>
              <a:t> </a:t>
            </a:r>
            <a:r>
              <a:rPr dirty="0" sz="1500" spc="50">
                <a:latin typeface="Century Gothic"/>
                <a:cs typeface="Century Gothic"/>
              </a:rPr>
              <a:t>their</a:t>
            </a:r>
            <a:r>
              <a:rPr dirty="0" sz="1500" spc="-10">
                <a:latin typeface="Century Gothic"/>
                <a:cs typeface="Century Gothic"/>
              </a:rPr>
              <a:t> Halfway</a:t>
            </a:r>
            <a:r>
              <a:rPr dirty="0" sz="1500" spc="-2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Report</a:t>
            </a:r>
            <a:r>
              <a:rPr dirty="0" sz="1500" spc="-20">
                <a:latin typeface="Century Gothic"/>
                <a:cs typeface="Century Gothic"/>
              </a:rPr>
              <a:t> </a:t>
            </a:r>
            <a:r>
              <a:rPr dirty="0" sz="1500" spc="-45">
                <a:latin typeface="Century Gothic"/>
                <a:cs typeface="Century Gothic"/>
              </a:rPr>
              <a:t>and</a:t>
            </a:r>
            <a:r>
              <a:rPr dirty="0" sz="1500" spc="-2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as</a:t>
            </a:r>
            <a:r>
              <a:rPr dirty="0" sz="1500" spc="-2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part</a:t>
            </a:r>
            <a:r>
              <a:rPr dirty="0" sz="1500" spc="-2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of</a:t>
            </a:r>
            <a:r>
              <a:rPr dirty="0" sz="1500" spc="-10">
                <a:latin typeface="Century Gothic"/>
                <a:cs typeface="Century Gothic"/>
              </a:rPr>
              <a:t> requests </a:t>
            </a:r>
            <a:r>
              <a:rPr dirty="0" sz="1500">
                <a:latin typeface="Century Gothic"/>
                <a:cs typeface="Century Gothic"/>
              </a:rPr>
              <a:t>for</a:t>
            </a:r>
            <a:r>
              <a:rPr dirty="0" sz="1500" spc="5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reimbursement</a:t>
            </a:r>
            <a:r>
              <a:rPr dirty="0" sz="1500" spc="5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or</a:t>
            </a:r>
            <a:r>
              <a:rPr dirty="0" sz="1500" spc="6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direct</a:t>
            </a:r>
            <a:r>
              <a:rPr dirty="0" sz="1500" spc="50">
                <a:latin typeface="Century Gothic"/>
                <a:cs typeface="Century Gothic"/>
              </a:rPr>
              <a:t> </a:t>
            </a:r>
            <a:r>
              <a:rPr dirty="0" sz="1500" spc="-10">
                <a:latin typeface="Century Gothic"/>
                <a:cs typeface="Century Gothic"/>
              </a:rPr>
              <a:t>payment</a:t>
            </a:r>
            <a:r>
              <a:rPr dirty="0" sz="1500" spc="5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to</a:t>
            </a:r>
            <a:r>
              <a:rPr dirty="0" sz="1500" spc="40">
                <a:latin typeface="Century Gothic"/>
                <a:cs typeface="Century Gothic"/>
              </a:rPr>
              <a:t> </a:t>
            </a:r>
            <a:r>
              <a:rPr dirty="0" sz="1500" spc="-150">
                <a:latin typeface="Century Gothic"/>
                <a:cs typeface="Century Gothic"/>
              </a:rPr>
              <a:t>a</a:t>
            </a:r>
            <a:r>
              <a:rPr dirty="0" sz="1500" spc="45">
                <a:latin typeface="Century Gothic"/>
                <a:cs typeface="Century Gothic"/>
              </a:rPr>
              <a:t> </a:t>
            </a:r>
            <a:r>
              <a:rPr dirty="0" sz="1500" spc="-10">
                <a:latin typeface="Century Gothic"/>
                <a:cs typeface="Century Gothic"/>
              </a:rPr>
              <a:t>vendor.</a:t>
            </a:r>
            <a:endParaRPr sz="15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85"/>
              <a:t>Grant</a:t>
            </a:r>
            <a:r>
              <a:rPr dirty="0" spc="-250"/>
              <a:t> </a:t>
            </a:r>
            <a:r>
              <a:rPr dirty="0" spc="-75"/>
              <a:t>Implementation</a:t>
            </a:r>
            <a:r>
              <a:rPr dirty="0" spc="-260"/>
              <a:t> </a:t>
            </a:r>
            <a:r>
              <a:rPr dirty="0" spc="-80"/>
              <a:t>Timeline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2489195" y="3026390"/>
          <a:ext cx="5156835" cy="3231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33650"/>
                <a:gridCol w="2535554"/>
              </a:tblGrid>
              <a:tr h="528320">
                <a:tc>
                  <a:txBody>
                    <a:bodyPr/>
                    <a:lstStyle/>
                    <a:p>
                      <a:pPr marL="946785" marR="205104" indent="-715645">
                        <a:lnSpc>
                          <a:spcPct val="105300"/>
                        </a:lnSpc>
                        <a:spcBef>
                          <a:spcPts val="105"/>
                        </a:spcBef>
                      </a:pPr>
                      <a:r>
                        <a:rPr dirty="0" sz="1500" spc="18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Award</a:t>
                      </a:r>
                      <a:r>
                        <a:rPr dirty="0" sz="1500" spc="5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1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activity</a:t>
                      </a:r>
                      <a:r>
                        <a:rPr dirty="0" sz="1500" spc="6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1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period </a:t>
                      </a:r>
                      <a:r>
                        <a:rPr dirty="0" sz="1500" spc="17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begins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1500" spc="15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March</a:t>
                      </a:r>
                      <a:r>
                        <a:rPr dirty="0" sz="1500" spc="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8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6,</a:t>
                      </a:r>
                      <a:r>
                        <a:rPr dirty="0" sz="1500" spc="7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1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2024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441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56082"/>
                    </a:solidFill>
                  </a:tcPr>
                </a:tc>
              </a:tr>
              <a:tr h="461009">
                <a:tc>
                  <a:txBody>
                    <a:bodyPr/>
                    <a:lstStyle/>
                    <a:p>
                      <a:pPr algn="ctr" marL="16510">
                        <a:lnSpc>
                          <a:spcPts val="1730"/>
                        </a:lnSpc>
                      </a:pPr>
                      <a:r>
                        <a:rPr dirty="0" sz="1500" spc="-20">
                          <a:latin typeface="Century Gothic"/>
                          <a:cs typeface="Century Gothic"/>
                        </a:rPr>
                        <a:t>Grant</a:t>
                      </a:r>
                      <a:r>
                        <a:rPr dirty="0" sz="1500" spc="-5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500" spc="-10">
                          <a:latin typeface="Century Gothic"/>
                          <a:cs typeface="Century Gothic"/>
                        </a:rPr>
                        <a:t>awardees</a:t>
                      </a:r>
                      <a:endParaRPr sz="1500">
                        <a:latin typeface="Century Gothic"/>
                        <a:cs typeface="Century Gothic"/>
                      </a:endParaRPr>
                    </a:p>
                    <a:p>
                      <a:pPr algn="ctr" marL="13335">
                        <a:lnSpc>
                          <a:spcPts val="1710"/>
                        </a:lnSpc>
                        <a:spcBef>
                          <a:spcPts val="95"/>
                        </a:spcBef>
                      </a:pPr>
                      <a:r>
                        <a:rPr dirty="0" sz="1500" spc="-10">
                          <a:latin typeface="Century Gothic"/>
                          <a:cs typeface="Century Gothic"/>
                        </a:rPr>
                        <a:t>orientation</a:t>
                      </a:r>
                      <a:endParaRPr sz="15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1500" spc="-20">
                          <a:latin typeface="Century Gothic"/>
                          <a:cs typeface="Century Gothic"/>
                        </a:rPr>
                        <a:t>March</a:t>
                      </a:r>
                      <a:r>
                        <a:rPr dirty="0" sz="1500" spc="-8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500" spc="-40">
                          <a:latin typeface="Century Gothic"/>
                          <a:cs typeface="Century Gothic"/>
                        </a:rPr>
                        <a:t>22,</a:t>
                      </a:r>
                      <a:r>
                        <a:rPr dirty="0" sz="1500" spc="-4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500" spc="35">
                          <a:latin typeface="Century Gothic"/>
                          <a:cs typeface="Century Gothic"/>
                        </a:rPr>
                        <a:t>2024</a:t>
                      </a:r>
                      <a:endParaRPr sz="1500">
                        <a:latin typeface="Century Gothic"/>
                        <a:cs typeface="Century Gothic"/>
                      </a:endParaRPr>
                    </a:p>
                  </a:txBody>
                  <a:tcPr marL="0" marR="0" marB="0" marT="1092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8"/>
                    </a:solidFill>
                  </a:tcPr>
                </a:tc>
              </a:tr>
              <a:tr h="799465">
                <a:tc>
                  <a:txBody>
                    <a:bodyPr/>
                    <a:lstStyle/>
                    <a:p>
                      <a:pPr algn="ctr" marL="74295" marR="16510" indent="-1270">
                        <a:lnSpc>
                          <a:spcPct val="103299"/>
                        </a:lnSpc>
                        <a:spcBef>
                          <a:spcPts val="265"/>
                        </a:spcBef>
                      </a:pPr>
                      <a:r>
                        <a:rPr dirty="0" sz="1500" spc="-25">
                          <a:latin typeface="Century Gothic"/>
                          <a:cs typeface="Century Gothic"/>
                        </a:rPr>
                        <a:t>Mandatory</a:t>
                      </a:r>
                      <a:r>
                        <a:rPr dirty="0" sz="1500" spc="11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500">
                          <a:latin typeface="Century Gothic"/>
                          <a:cs typeface="Century Gothic"/>
                        </a:rPr>
                        <a:t>30-</a:t>
                      </a:r>
                      <a:r>
                        <a:rPr dirty="0" sz="1500" spc="45">
                          <a:latin typeface="Century Gothic"/>
                          <a:cs typeface="Century Gothic"/>
                        </a:rPr>
                        <a:t>minute </a:t>
                      </a:r>
                      <a:r>
                        <a:rPr dirty="0" sz="1500" spc="-40">
                          <a:latin typeface="Century Gothic"/>
                          <a:cs typeface="Century Gothic"/>
                        </a:rPr>
                        <a:t>Medicaid </a:t>
                      </a:r>
                      <a:r>
                        <a:rPr dirty="0" sz="1500" spc="-10">
                          <a:latin typeface="Century Gothic"/>
                          <a:cs typeface="Century Gothic"/>
                        </a:rPr>
                        <a:t>redetermination </a:t>
                      </a:r>
                      <a:r>
                        <a:rPr dirty="0" sz="1500" spc="40">
                          <a:latin typeface="Century Gothic"/>
                          <a:cs typeface="Century Gothic"/>
                        </a:rPr>
                        <a:t>trainings</a:t>
                      </a:r>
                      <a:endParaRPr sz="1500">
                        <a:latin typeface="Century Gothic"/>
                        <a:cs typeface="Century Gothic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dirty="0" sz="1500" spc="-20">
                          <a:latin typeface="Century Gothic"/>
                          <a:cs typeface="Century Gothic"/>
                        </a:rPr>
                        <a:t>March</a:t>
                      </a:r>
                      <a:r>
                        <a:rPr dirty="0" sz="1500" spc="-5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500">
                          <a:latin typeface="Century Gothic"/>
                          <a:cs typeface="Century Gothic"/>
                        </a:rPr>
                        <a:t>27</a:t>
                      </a:r>
                      <a:r>
                        <a:rPr dirty="0" sz="1500" spc="-4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500">
                          <a:latin typeface="Century Gothic"/>
                          <a:cs typeface="Century Gothic"/>
                        </a:rPr>
                        <a:t>or</a:t>
                      </a:r>
                      <a:r>
                        <a:rPr dirty="0" sz="1500" spc="-3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500" spc="-20">
                          <a:latin typeface="Century Gothic"/>
                          <a:cs typeface="Century Gothic"/>
                        </a:rPr>
                        <a:t>March</a:t>
                      </a:r>
                      <a:r>
                        <a:rPr dirty="0" sz="1500" spc="-5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500" spc="-25">
                          <a:latin typeface="Century Gothic"/>
                          <a:cs typeface="Century Gothic"/>
                        </a:rPr>
                        <a:t>28,</a:t>
                      </a:r>
                      <a:endParaRPr sz="1500">
                        <a:latin typeface="Century Gothic"/>
                        <a:cs typeface="Century Gothic"/>
                      </a:endParaRPr>
                    </a:p>
                    <a:p>
                      <a:pPr algn="ctr" marL="1587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500" spc="35">
                          <a:latin typeface="Century Gothic"/>
                          <a:cs typeface="Century Gothic"/>
                        </a:rPr>
                        <a:t>2024</a:t>
                      </a:r>
                      <a:endParaRPr sz="1500">
                        <a:latin typeface="Century Gothic"/>
                        <a:cs typeface="Century Gothic"/>
                      </a:endParaRPr>
                    </a:p>
                  </a:txBody>
                  <a:tcPr marL="0" marR="0" marB="0" marT="160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D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500" spc="75">
                          <a:latin typeface="Century Gothic"/>
                          <a:cs typeface="Century Gothic"/>
                        </a:rPr>
                        <a:t>Submit</a:t>
                      </a:r>
                      <a:r>
                        <a:rPr dirty="0" sz="1500" spc="-4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500" spc="-10">
                          <a:latin typeface="Century Gothic"/>
                          <a:cs typeface="Century Gothic"/>
                        </a:rPr>
                        <a:t>Halfway</a:t>
                      </a:r>
                      <a:r>
                        <a:rPr dirty="0" sz="1500" spc="-4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500" spc="-10">
                          <a:latin typeface="Century Gothic"/>
                          <a:cs typeface="Century Gothic"/>
                        </a:rPr>
                        <a:t>Report</a:t>
                      </a:r>
                      <a:endParaRPr sz="1500">
                        <a:latin typeface="Century Gothic"/>
                        <a:cs typeface="Century Gothic"/>
                      </a:endParaRPr>
                    </a:p>
                  </a:txBody>
                  <a:tcPr marL="0" marR="0" marB="0" marT="222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500">
                          <a:latin typeface="Century Gothic"/>
                          <a:cs typeface="Century Gothic"/>
                        </a:rPr>
                        <a:t>April</a:t>
                      </a:r>
                      <a:r>
                        <a:rPr dirty="0" sz="1500" spc="6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500" spc="-140">
                          <a:latin typeface="Century Gothic"/>
                          <a:cs typeface="Century Gothic"/>
                        </a:rPr>
                        <a:t>17,</a:t>
                      </a:r>
                      <a:r>
                        <a:rPr dirty="0" sz="1500" spc="6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500" spc="35">
                          <a:latin typeface="Century Gothic"/>
                          <a:cs typeface="Century Gothic"/>
                        </a:rPr>
                        <a:t>2024</a:t>
                      </a:r>
                      <a:endParaRPr sz="1500">
                        <a:latin typeface="Century Gothic"/>
                        <a:cs typeface="Century Gothic"/>
                      </a:endParaRPr>
                    </a:p>
                  </a:txBody>
                  <a:tcPr marL="0" marR="0" marB="0" marT="222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8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 marL="1651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500" spc="55">
                          <a:latin typeface="Century Gothic"/>
                          <a:cs typeface="Century Gothic"/>
                        </a:rPr>
                        <a:t>Final</a:t>
                      </a:r>
                      <a:r>
                        <a:rPr dirty="0" sz="1500" spc="9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500">
                          <a:latin typeface="Century Gothic"/>
                          <a:cs typeface="Century Gothic"/>
                        </a:rPr>
                        <a:t>reporting</a:t>
                      </a:r>
                      <a:r>
                        <a:rPr dirty="0" sz="1500" spc="7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500" spc="-20">
                          <a:latin typeface="Century Gothic"/>
                          <a:cs typeface="Century Gothic"/>
                        </a:rPr>
                        <a:t>date</a:t>
                      </a:r>
                      <a:endParaRPr sz="1500">
                        <a:latin typeface="Century Gothic"/>
                        <a:cs typeface="Century Gothic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500" spc="-60">
                          <a:latin typeface="Century Gothic"/>
                          <a:cs typeface="Century Gothic"/>
                        </a:rPr>
                        <a:t>May</a:t>
                      </a:r>
                      <a:r>
                        <a:rPr dirty="0" sz="1500" spc="-4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500" spc="-155">
                          <a:latin typeface="Century Gothic"/>
                          <a:cs typeface="Century Gothic"/>
                        </a:rPr>
                        <a:t>31,</a:t>
                      </a:r>
                      <a:r>
                        <a:rPr dirty="0" sz="1500" spc="-1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500" spc="35">
                          <a:latin typeface="Century Gothic"/>
                          <a:cs typeface="Century Gothic"/>
                        </a:rPr>
                        <a:t>2024</a:t>
                      </a:r>
                      <a:endParaRPr sz="1500">
                        <a:latin typeface="Century Gothic"/>
                        <a:cs typeface="Century Gothic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D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 marL="1778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500" spc="65">
                          <a:latin typeface="Century Gothic"/>
                          <a:cs typeface="Century Gothic"/>
                        </a:rPr>
                        <a:t>End</a:t>
                      </a:r>
                      <a:r>
                        <a:rPr dirty="0" sz="1500" spc="-9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500">
                          <a:latin typeface="Century Gothic"/>
                          <a:cs typeface="Century Gothic"/>
                        </a:rPr>
                        <a:t>of</a:t>
                      </a:r>
                      <a:r>
                        <a:rPr dirty="0" sz="1500" spc="-6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500" spc="-40">
                          <a:latin typeface="Century Gothic"/>
                          <a:cs typeface="Century Gothic"/>
                        </a:rPr>
                        <a:t>award</a:t>
                      </a:r>
                      <a:r>
                        <a:rPr dirty="0" sz="1500" spc="-6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500" spc="-10">
                          <a:latin typeface="Century Gothic"/>
                          <a:cs typeface="Century Gothic"/>
                        </a:rPr>
                        <a:t>activity</a:t>
                      </a:r>
                      <a:endParaRPr sz="1500">
                        <a:latin typeface="Century Gothic"/>
                        <a:cs typeface="Century Gothic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500" spc="-60">
                          <a:latin typeface="Century Gothic"/>
                          <a:cs typeface="Century Gothic"/>
                        </a:rPr>
                        <a:t>May</a:t>
                      </a:r>
                      <a:r>
                        <a:rPr dirty="0" sz="1500" spc="-4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500" spc="-155">
                          <a:latin typeface="Century Gothic"/>
                          <a:cs typeface="Century Gothic"/>
                        </a:rPr>
                        <a:t>31,</a:t>
                      </a:r>
                      <a:r>
                        <a:rPr dirty="0" sz="1500" spc="-1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500" spc="35">
                          <a:latin typeface="Century Gothic"/>
                          <a:cs typeface="Century Gothic"/>
                        </a:rPr>
                        <a:t>2024</a:t>
                      </a:r>
                      <a:endParaRPr sz="1500">
                        <a:latin typeface="Century Gothic"/>
                        <a:cs typeface="Century Gothic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8"/>
                    </a:solidFill>
                  </a:tcPr>
                </a:tc>
              </a:tr>
              <a:tr h="585470">
                <a:tc>
                  <a:txBody>
                    <a:bodyPr/>
                    <a:lstStyle/>
                    <a:p>
                      <a:pPr marL="511809" marR="333375" indent="-123189">
                        <a:lnSpc>
                          <a:spcPct val="106700"/>
                        </a:lnSpc>
                        <a:spcBef>
                          <a:spcPts val="310"/>
                        </a:spcBef>
                      </a:pPr>
                      <a:r>
                        <a:rPr dirty="0" sz="1500" spc="50">
                          <a:latin typeface="Century Gothic"/>
                          <a:cs typeface="Century Gothic"/>
                        </a:rPr>
                        <a:t>Last</a:t>
                      </a:r>
                      <a:r>
                        <a:rPr dirty="0" sz="1500" spc="-4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500" spc="-65">
                          <a:latin typeface="Century Gothic"/>
                          <a:cs typeface="Century Gothic"/>
                        </a:rPr>
                        <a:t>date</a:t>
                      </a:r>
                      <a:r>
                        <a:rPr dirty="0" sz="1500" spc="-4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500">
                          <a:latin typeface="Century Gothic"/>
                          <a:cs typeface="Century Gothic"/>
                        </a:rPr>
                        <a:t>to</a:t>
                      </a:r>
                      <a:r>
                        <a:rPr dirty="0" sz="1500" spc="-4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500" spc="60">
                          <a:latin typeface="Century Gothic"/>
                          <a:cs typeface="Century Gothic"/>
                        </a:rPr>
                        <a:t>submit </a:t>
                      </a:r>
                      <a:r>
                        <a:rPr dirty="0" sz="1500" spc="35">
                          <a:latin typeface="Century Gothic"/>
                          <a:cs typeface="Century Gothic"/>
                        </a:rPr>
                        <a:t>reimbursements</a:t>
                      </a:r>
                      <a:endParaRPr sz="1500">
                        <a:latin typeface="Century Gothic"/>
                        <a:cs typeface="Century Gothic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1365"/>
                        </a:spcBef>
                      </a:pPr>
                      <a:r>
                        <a:rPr dirty="0" sz="1500">
                          <a:latin typeface="Century Gothic"/>
                          <a:cs typeface="Century Gothic"/>
                        </a:rPr>
                        <a:t>June</a:t>
                      </a:r>
                      <a:r>
                        <a:rPr dirty="0" sz="1500" spc="-4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500">
                          <a:latin typeface="Century Gothic"/>
                          <a:cs typeface="Century Gothic"/>
                        </a:rPr>
                        <a:t>28,</a:t>
                      </a:r>
                      <a:r>
                        <a:rPr dirty="0" sz="1500" spc="-2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500" spc="35">
                          <a:latin typeface="Century Gothic"/>
                          <a:cs typeface="Century Gothic"/>
                        </a:rPr>
                        <a:t>2024</a:t>
                      </a:r>
                      <a:endParaRPr sz="1500">
                        <a:latin typeface="Century Gothic"/>
                        <a:cs typeface="Century Gothic"/>
                      </a:endParaRPr>
                    </a:p>
                  </a:txBody>
                  <a:tcPr marL="0" marR="0" marB="0" marT="1733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D"/>
                    </a:solidFill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3527659" y="2678465"/>
            <a:ext cx="506730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120" b="1">
                <a:latin typeface="Calibri"/>
                <a:cs typeface="Calibri"/>
              </a:rPr>
              <a:t>ITEM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850671" y="2678465"/>
            <a:ext cx="561340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195" b="1">
                <a:latin typeface="Calibri"/>
                <a:cs typeface="Calibri"/>
              </a:rPr>
              <a:t>DATE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40"/>
              <a:t>Step</a:t>
            </a:r>
            <a:r>
              <a:rPr dirty="0" spc="-295"/>
              <a:t> </a:t>
            </a:r>
            <a:r>
              <a:rPr dirty="0" spc="-165"/>
              <a:t>Up</a:t>
            </a:r>
            <a:r>
              <a:rPr dirty="0" spc="-295"/>
              <a:t> </a:t>
            </a:r>
            <a:r>
              <a:rPr dirty="0" spc="-25"/>
              <a:t>Savannah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42441" y="3448991"/>
            <a:ext cx="909183" cy="873815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0640" rIns="0" bIns="0" rtlCol="0" vert="horz">
            <a:spAutoFit/>
          </a:bodyPr>
          <a:lstStyle/>
          <a:p>
            <a:pPr marL="12700" marR="362585">
              <a:lnSpc>
                <a:spcPts val="1100"/>
              </a:lnSpc>
              <a:spcBef>
                <a:spcPts val="320"/>
              </a:spcBef>
            </a:pPr>
            <a:r>
              <a:rPr dirty="0" spc="120" b="1">
                <a:latin typeface="Calibri"/>
                <a:cs typeface="Calibri"/>
              </a:rPr>
              <a:t>Step</a:t>
            </a:r>
            <a:r>
              <a:rPr dirty="0" spc="45" b="1">
                <a:latin typeface="Calibri"/>
                <a:cs typeface="Calibri"/>
              </a:rPr>
              <a:t> </a:t>
            </a:r>
            <a:r>
              <a:rPr dirty="0" spc="140" b="1">
                <a:latin typeface="Calibri"/>
                <a:cs typeface="Calibri"/>
              </a:rPr>
              <a:t>Up</a:t>
            </a:r>
            <a:r>
              <a:rPr dirty="0" spc="50" b="1">
                <a:latin typeface="Calibri"/>
                <a:cs typeface="Calibri"/>
              </a:rPr>
              <a:t> </a:t>
            </a:r>
            <a:r>
              <a:rPr dirty="0" spc="120" b="1">
                <a:latin typeface="Calibri"/>
                <a:cs typeface="Calibri"/>
              </a:rPr>
              <a:t>Savannah</a:t>
            </a:r>
            <a:r>
              <a:rPr dirty="0" spc="50" b="1">
                <a:latin typeface="Calibri"/>
                <a:cs typeface="Calibri"/>
              </a:rPr>
              <a:t> </a:t>
            </a:r>
            <a:r>
              <a:rPr dirty="0"/>
              <a:t>promotes</a:t>
            </a:r>
            <a:r>
              <a:rPr dirty="0" spc="-15"/>
              <a:t> </a:t>
            </a:r>
            <a:r>
              <a:rPr dirty="0" spc="-45"/>
              <a:t>economic</a:t>
            </a:r>
            <a:r>
              <a:rPr dirty="0" spc="-20"/>
              <a:t> </a:t>
            </a:r>
            <a:r>
              <a:rPr dirty="0"/>
              <a:t>opportunity</a:t>
            </a:r>
            <a:r>
              <a:rPr dirty="0" spc="-30"/>
              <a:t> </a:t>
            </a:r>
            <a:r>
              <a:rPr dirty="0" spc="-45"/>
              <a:t>and</a:t>
            </a:r>
            <a:r>
              <a:rPr dirty="0" spc="-20"/>
              <a:t> </a:t>
            </a:r>
            <a:r>
              <a:rPr dirty="0" spc="-10"/>
              <a:t>financial </a:t>
            </a:r>
            <a:r>
              <a:rPr dirty="0"/>
              <a:t>security</a:t>
            </a:r>
            <a:r>
              <a:rPr dirty="0" spc="-20"/>
              <a:t> </a:t>
            </a:r>
            <a:r>
              <a:rPr dirty="0" spc="60"/>
              <a:t>in</a:t>
            </a:r>
            <a:r>
              <a:rPr dirty="0" spc="-20"/>
              <a:t> </a:t>
            </a:r>
            <a:r>
              <a:rPr dirty="0" spc="-35"/>
              <a:t>Chatham</a:t>
            </a:r>
            <a:r>
              <a:rPr dirty="0" spc="-50"/>
              <a:t> </a:t>
            </a:r>
            <a:r>
              <a:rPr dirty="0" spc="-35"/>
              <a:t>County,</a:t>
            </a:r>
            <a:r>
              <a:rPr dirty="0" spc="10"/>
              <a:t> </a:t>
            </a:r>
            <a:r>
              <a:rPr dirty="0" spc="-25"/>
              <a:t>GA.</a:t>
            </a:r>
          </a:p>
          <a:p>
            <a:pPr marL="12700" marR="225425">
              <a:lnSpc>
                <a:spcPct val="85500"/>
              </a:lnSpc>
              <a:spcBef>
                <a:spcPts val="1085"/>
              </a:spcBef>
            </a:pPr>
            <a:r>
              <a:rPr dirty="0"/>
              <a:t>Established</a:t>
            </a:r>
            <a:r>
              <a:rPr dirty="0" spc="-15"/>
              <a:t> </a:t>
            </a:r>
            <a:r>
              <a:rPr dirty="0" spc="60"/>
              <a:t>in</a:t>
            </a:r>
            <a:r>
              <a:rPr dirty="0" spc="-20"/>
              <a:t> </a:t>
            </a:r>
            <a:r>
              <a:rPr dirty="0"/>
              <a:t>2005,</a:t>
            </a:r>
            <a:r>
              <a:rPr dirty="0" spc="15"/>
              <a:t> </a:t>
            </a:r>
            <a:r>
              <a:rPr dirty="0"/>
              <a:t>the</a:t>
            </a:r>
            <a:r>
              <a:rPr dirty="0" spc="-10"/>
              <a:t> organization</a:t>
            </a:r>
            <a:r>
              <a:rPr dirty="0" spc="-20"/>
              <a:t> </a:t>
            </a:r>
            <a:r>
              <a:rPr dirty="0" spc="-40"/>
              <a:t>adapts</a:t>
            </a:r>
            <a:r>
              <a:rPr dirty="0"/>
              <a:t> </a:t>
            </a:r>
            <a:r>
              <a:rPr dirty="0" spc="-45"/>
              <a:t>and</a:t>
            </a:r>
            <a:r>
              <a:rPr dirty="0" spc="-10"/>
              <a:t> </a:t>
            </a:r>
            <a:r>
              <a:rPr dirty="0" spc="-30"/>
              <a:t>creates</a:t>
            </a:r>
            <a:r>
              <a:rPr dirty="0"/>
              <a:t> </a:t>
            </a:r>
            <a:r>
              <a:rPr dirty="0" spc="-10"/>
              <a:t>effective </a:t>
            </a:r>
            <a:r>
              <a:rPr dirty="0"/>
              <a:t>programs</a:t>
            </a:r>
            <a:r>
              <a:rPr dirty="0" spc="20"/>
              <a:t> </a:t>
            </a:r>
            <a:r>
              <a:rPr dirty="0" spc="-45"/>
              <a:t>and</a:t>
            </a:r>
            <a:r>
              <a:rPr dirty="0" spc="15"/>
              <a:t> </a:t>
            </a:r>
            <a:r>
              <a:rPr dirty="0" spc="-10"/>
              <a:t>products,</a:t>
            </a:r>
            <a:r>
              <a:rPr dirty="0" spc="35"/>
              <a:t> </a:t>
            </a:r>
            <a:r>
              <a:rPr dirty="0"/>
              <a:t>trains</a:t>
            </a:r>
            <a:r>
              <a:rPr dirty="0" spc="20"/>
              <a:t> </a:t>
            </a:r>
            <a:r>
              <a:rPr dirty="0" spc="-20"/>
              <a:t>neighborhood</a:t>
            </a:r>
            <a:r>
              <a:rPr dirty="0" spc="15"/>
              <a:t> </a:t>
            </a:r>
            <a:r>
              <a:rPr dirty="0" spc="-45"/>
              <a:t>and</a:t>
            </a:r>
            <a:r>
              <a:rPr dirty="0" spc="15"/>
              <a:t> </a:t>
            </a:r>
            <a:r>
              <a:rPr dirty="0"/>
              <a:t>nonprofit</a:t>
            </a:r>
            <a:r>
              <a:rPr dirty="0" spc="25"/>
              <a:t> </a:t>
            </a:r>
            <a:r>
              <a:rPr dirty="0" spc="-10"/>
              <a:t>leaders, </a:t>
            </a:r>
            <a:r>
              <a:rPr dirty="0" spc="-45"/>
              <a:t>and</a:t>
            </a:r>
            <a:r>
              <a:rPr dirty="0" spc="-20"/>
              <a:t> </a:t>
            </a:r>
            <a:r>
              <a:rPr dirty="0" spc="-60"/>
              <a:t>advocates</a:t>
            </a:r>
            <a:r>
              <a:rPr dirty="0" spc="-10"/>
              <a:t> </a:t>
            </a:r>
            <a:r>
              <a:rPr dirty="0"/>
              <a:t>for </a:t>
            </a:r>
            <a:r>
              <a:rPr dirty="0" spc="-10"/>
              <a:t>policies </a:t>
            </a:r>
            <a:r>
              <a:rPr dirty="0"/>
              <a:t>that</a:t>
            </a:r>
            <a:r>
              <a:rPr dirty="0" spc="-10"/>
              <a:t> </a:t>
            </a:r>
            <a:r>
              <a:rPr dirty="0"/>
              <a:t>will improve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15"/>
              <a:t> </a:t>
            </a:r>
            <a:r>
              <a:rPr dirty="0"/>
              <a:t>lives</a:t>
            </a:r>
            <a:r>
              <a:rPr dirty="0" spc="-10"/>
              <a:t> </a:t>
            </a:r>
            <a:r>
              <a:rPr dirty="0" spc="-35"/>
              <a:t>of</a:t>
            </a:r>
            <a:r>
              <a:rPr dirty="0" spc="-10"/>
              <a:t> </a:t>
            </a:r>
            <a:r>
              <a:rPr dirty="0"/>
              <a:t>low-</a:t>
            </a:r>
            <a:r>
              <a:rPr dirty="0" spc="-10"/>
              <a:t>income families.</a:t>
            </a:r>
          </a:p>
          <a:p>
            <a:pPr marL="12700" marR="5080">
              <a:lnSpc>
                <a:spcPct val="87300"/>
              </a:lnSpc>
              <a:spcBef>
                <a:spcPts val="1055"/>
              </a:spcBef>
            </a:pPr>
            <a:r>
              <a:rPr dirty="0"/>
              <a:t>The</a:t>
            </a:r>
            <a:r>
              <a:rPr dirty="0" spc="-15"/>
              <a:t> </a:t>
            </a:r>
            <a:r>
              <a:rPr dirty="0"/>
              <a:t>grant</a:t>
            </a:r>
            <a:r>
              <a:rPr dirty="0" spc="320"/>
              <a:t> </a:t>
            </a:r>
            <a:r>
              <a:rPr dirty="0"/>
              <a:t>funds</a:t>
            </a:r>
            <a:r>
              <a:rPr dirty="0" spc="-5"/>
              <a:t> </a:t>
            </a:r>
            <a:r>
              <a:rPr dirty="0" spc="-10"/>
              <a:t>were </a:t>
            </a:r>
            <a:r>
              <a:rPr dirty="0"/>
              <a:t>used</a:t>
            </a:r>
            <a:r>
              <a:rPr dirty="0" spc="-20"/>
              <a:t> </a:t>
            </a:r>
            <a:r>
              <a:rPr dirty="0"/>
              <a:t>to</a:t>
            </a:r>
            <a:r>
              <a:rPr dirty="0" spc="-15"/>
              <a:t> </a:t>
            </a:r>
            <a:r>
              <a:rPr dirty="0"/>
              <a:t>host</a:t>
            </a:r>
            <a:r>
              <a:rPr dirty="0" spc="-5"/>
              <a:t> </a:t>
            </a:r>
            <a:r>
              <a:rPr dirty="0" spc="-114"/>
              <a:t>13</a:t>
            </a:r>
            <a:r>
              <a:rPr dirty="0" spc="-10"/>
              <a:t> </a:t>
            </a:r>
            <a:r>
              <a:rPr dirty="0" spc="-45"/>
              <a:t>Medicaid</a:t>
            </a:r>
            <a:r>
              <a:rPr dirty="0" spc="-15"/>
              <a:t> </a:t>
            </a:r>
            <a:r>
              <a:rPr dirty="0"/>
              <a:t>redetermination</a:t>
            </a:r>
            <a:r>
              <a:rPr dirty="0" spc="-25"/>
              <a:t> </a:t>
            </a:r>
            <a:r>
              <a:rPr dirty="0" spc="-10"/>
              <a:t>events </a:t>
            </a:r>
            <a:r>
              <a:rPr dirty="0" spc="60"/>
              <a:t>in</a:t>
            </a:r>
            <a:r>
              <a:rPr dirty="0" spc="-30"/>
              <a:t> </a:t>
            </a:r>
            <a:r>
              <a:rPr dirty="0" spc="-10"/>
              <a:t>total</a:t>
            </a:r>
            <a:r>
              <a:rPr dirty="0"/>
              <a:t> </a:t>
            </a:r>
            <a:r>
              <a:rPr dirty="0" spc="-180"/>
              <a:t>(11</a:t>
            </a:r>
            <a:r>
              <a:rPr dirty="0" spc="5"/>
              <a:t> </a:t>
            </a:r>
            <a:r>
              <a:rPr dirty="0" spc="-35"/>
              <a:t>of</a:t>
            </a:r>
            <a:r>
              <a:rPr dirty="0" spc="-10"/>
              <a:t> </a:t>
            </a:r>
            <a:r>
              <a:rPr dirty="0"/>
              <a:t>the</a:t>
            </a:r>
            <a:r>
              <a:rPr dirty="0" spc="-15"/>
              <a:t> </a:t>
            </a:r>
            <a:r>
              <a:rPr dirty="0" spc="-10"/>
              <a:t>events were</a:t>
            </a:r>
            <a:r>
              <a:rPr dirty="0" spc="-15"/>
              <a:t> </a:t>
            </a:r>
            <a:r>
              <a:rPr dirty="0" spc="-20"/>
              <a:t>advertised </a:t>
            </a:r>
            <a:r>
              <a:rPr dirty="0"/>
              <a:t>through</a:t>
            </a:r>
            <a:r>
              <a:rPr dirty="0" spc="-25"/>
              <a:t> </a:t>
            </a:r>
            <a:r>
              <a:rPr dirty="0"/>
              <a:t>our</a:t>
            </a:r>
            <a:r>
              <a:rPr dirty="0" spc="-5"/>
              <a:t> </a:t>
            </a:r>
            <a:r>
              <a:rPr dirty="0"/>
              <a:t>flyers)</a:t>
            </a:r>
            <a:r>
              <a:rPr dirty="0" spc="-5"/>
              <a:t> </a:t>
            </a:r>
            <a:r>
              <a:rPr dirty="0" spc="-45"/>
              <a:t>and</a:t>
            </a:r>
            <a:r>
              <a:rPr dirty="0" spc="-15"/>
              <a:t> </a:t>
            </a:r>
            <a:r>
              <a:rPr dirty="0" spc="-50"/>
              <a:t>2 </a:t>
            </a:r>
            <a:r>
              <a:rPr dirty="0" spc="-20"/>
              <a:t>newspaper</a:t>
            </a:r>
            <a:r>
              <a:rPr dirty="0" spc="-10"/>
              <a:t> </a:t>
            </a:r>
            <a:r>
              <a:rPr dirty="0" spc="-25"/>
              <a:t>ads</a:t>
            </a:r>
            <a:r>
              <a:rPr dirty="0" spc="-10"/>
              <a:t> </a:t>
            </a:r>
            <a:r>
              <a:rPr dirty="0"/>
              <a:t>that</a:t>
            </a:r>
            <a:r>
              <a:rPr dirty="0" spc="-15"/>
              <a:t> </a:t>
            </a:r>
            <a:r>
              <a:rPr dirty="0"/>
              <a:t>ran</a:t>
            </a:r>
            <a:r>
              <a:rPr dirty="0" spc="-30"/>
              <a:t> </a:t>
            </a:r>
            <a:r>
              <a:rPr dirty="0"/>
              <a:t>for</a:t>
            </a:r>
            <a:r>
              <a:rPr dirty="0" spc="-5"/>
              <a:t> </a:t>
            </a:r>
            <a:r>
              <a:rPr dirty="0" spc="110"/>
              <a:t>4</a:t>
            </a:r>
            <a:r>
              <a:rPr dirty="0" spc="-25"/>
              <a:t> </a:t>
            </a:r>
            <a:r>
              <a:rPr dirty="0" spc="-10"/>
              <a:t>weeks.</a:t>
            </a:r>
            <a:r>
              <a:rPr dirty="0"/>
              <a:t> We</a:t>
            </a:r>
            <a:r>
              <a:rPr dirty="0" spc="-15"/>
              <a:t> </a:t>
            </a:r>
            <a:r>
              <a:rPr dirty="0" spc="-45"/>
              <a:t>had</a:t>
            </a:r>
            <a:r>
              <a:rPr dirty="0" spc="-25"/>
              <a:t> </a:t>
            </a:r>
            <a:r>
              <a:rPr dirty="0" spc="-105"/>
              <a:t>a</a:t>
            </a:r>
            <a:r>
              <a:rPr dirty="0" spc="-25"/>
              <a:t> </a:t>
            </a:r>
            <a:r>
              <a:rPr dirty="0" spc="-20"/>
              <a:t>large </a:t>
            </a:r>
            <a:r>
              <a:rPr dirty="0"/>
              <a:t>turnout</a:t>
            </a:r>
            <a:r>
              <a:rPr dirty="0" spc="-10"/>
              <a:t> </a:t>
            </a:r>
            <a:r>
              <a:rPr dirty="0" spc="-40"/>
              <a:t>at</a:t>
            </a:r>
            <a:r>
              <a:rPr dirty="0" spc="-10"/>
              <a:t> </a:t>
            </a:r>
            <a:r>
              <a:rPr dirty="0"/>
              <a:t>most</a:t>
            </a:r>
            <a:r>
              <a:rPr dirty="0" spc="-15"/>
              <a:t> </a:t>
            </a:r>
            <a:r>
              <a:rPr dirty="0" spc="-25"/>
              <a:t>of </a:t>
            </a:r>
            <a:r>
              <a:rPr dirty="0"/>
              <a:t>the </a:t>
            </a:r>
            <a:r>
              <a:rPr dirty="0" spc="-20"/>
              <a:t>events,</a:t>
            </a:r>
            <a:r>
              <a:rPr dirty="0" spc="20"/>
              <a:t> </a:t>
            </a:r>
            <a:r>
              <a:rPr dirty="0"/>
              <a:t>with</a:t>
            </a:r>
            <a:r>
              <a:rPr dirty="0" spc="-5"/>
              <a:t> </a:t>
            </a:r>
            <a:r>
              <a:rPr dirty="0" spc="-25"/>
              <a:t>over</a:t>
            </a:r>
            <a:r>
              <a:rPr dirty="0" spc="15"/>
              <a:t> </a:t>
            </a:r>
            <a:r>
              <a:rPr dirty="0" spc="50"/>
              <a:t>500</a:t>
            </a:r>
            <a:r>
              <a:rPr dirty="0" spc="-5"/>
              <a:t> </a:t>
            </a:r>
            <a:r>
              <a:rPr dirty="0" spc="-40"/>
              <a:t>people</a:t>
            </a:r>
            <a:r>
              <a:rPr dirty="0" spc="5"/>
              <a:t> </a:t>
            </a:r>
            <a:r>
              <a:rPr dirty="0" spc="60"/>
              <a:t>in</a:t>
            </a:r>
            <a:r>
              <a:rPr dirty="0" spc="-10"/>
              <a:t> </a:t>
            </a:r>
            <a:r>
              <a:rPr dirty="0" spc="-55"/>
              <a:t>attendance,</a:t>
            </a:r>
            <a:r>
              <a:rPr dirty="0" spc="20"/>
              <a:t> </a:t>
            </a:r>
            <a:r>
              <a:rPr dirty="0" spc="-40"/>
              <a:t>and</a:t>
            </a:r>
            <a:r>
              <a:rPr dirty="0" spc="10"/>
              <a:t> </a:t>
            </a:r>
            <a:r>
              <a:rPr dirty="0"/>
              <a:t>assisting</a:t>
            </a:r>
            <a:r>
              <a:rPr dirty="0" spc="-10"/>
              <a:t> </a:t>
            </a:r>
            <a:r>
              <a:rPr dirty="0" spc="-25"/>
              <a:t>146 </a:t>
            </a:r>
            <a:r>
              <a:rPr dirty="0" spc="-10"/>
              <a:t>participants</a:t>
            </a:r>
            <a:r>
              <a:rPr dirty="0" spc="45"/>
              <a:t> </a:t>
            </a:r>
            <a:r>
              <a:rPr dirty="0"/>
              <a:t>with</a:t>
            </a:r>
            <a:r>
              <a:rPr dirty="0" spc="25"/>
              <a:t> </a:t>
            </a:r>
            <a:r>
              <a:rPr dirty="0"/>
              <a:t>re-</a:t>
            </a:r>
            <a:r>
              <a:rPr dirty="0" spc="-20"/>
              <a:t>applying</a:t>
            </a:r>
            <a:r>
              <a:rPr dirty="0" spc="20"/>
              <a:t> </a:t>
            </a:r>
            <a:r>
              <a:rPr dirty="0"/>
              <a:t>or</a:t>
            </a:r>
            <a:r>
              <a:rPr dirty="0" spc="55"/>
              <a:t> </a:t>
            </a:r>
            <a:r>
              <a:rPr dirty="0" spc="-20"/>
              <a:t>checking</a:t>
            </a:r>
            <a:r>
              <a:rPr dirty="0" spc="25"/>
              <a:t> </a:t>
            </a:r>
            <a:r>
              <a:rPr dirty="0"/>
              <a:t>their</a:t>
            </a:r>
            <a:r>
              <a:rPr dirty="0" spc="50"/>
              <a:t> </a:t>
            </a:r>
            <a:r>
              <a:rPr dirty="0"/>
              <a:t>status</a:t>
            </a:r>
            <a:r>
              <a:rPr dirty="0" spc="50"/>
              <a:t> </a:t>
            </a:r>
            <a:r>
              <a:rPr dirty="0"/>
              <a:t>for</a:t>
            </a:r>
            <a:r>
              <a:rPr dirty="0" spc="50"/>
              <a:t> </a:t>
            </a:r>
            <a:r>
              <a:rPr dirty="0" spc="-10"/>
              <a:t>Medicaid.</a:t>
            </a:r>
          </a:p>
          <a:p>
            <a:pPr marL="12700" marR="36195">
              <a:lnSpc>
                <a:spcPct val="87300"/>
              </a:lnSpc>
              <a:spcBef>
                <a:spcPts val="1055"/>
              </a:spcBef>
            </a:pPr>
            <a:r>
              <a:rPr dirty="0"/>
              <a:t>These</a:t>
            </a:r>
            <a:r>
              <a:rPr dirty="0" spc="10"/>
              <a:t> </a:t>
            </a:r>
            <a:r>
              <a:rPr dirty="0" spc="-45"/>
              <a:t>Medicaid</a:t>
            </a:r>
            <a:r>
              <a:rPr dirty="0" spc="10"/>
              <a:t> </a:t>
            </a:r>
            <a:r>
              <a:rPr dirty="0"/>
              <a:t>redetermination</a:t>
            </a:r>
            <a:r>
              <a:rPr dirty="0" spc="-5"/>
              <a:t> </a:t>
            </a:r>
            <a:r>
              <a:rPr dirty="0" spc="-10"/>
              <a:t>events</a:t>
            </a:r>
            <a:r>
              <a:rPr dirty="0" spc="15"/>
              <a:t> </a:t>
            </a:r>
            <a:r>
              <a:rPr dirty="0" spc="-25"/>
              <a:t>helped</a:t>
            </a:r>
            <a:r>
              <a:rPr dirty="0" spc="5"/>
              <a:t> </a:t>
            </a:r>
            <a:r>
              <a:rPr dirty="0"/>
              <a:t>our</a:t>
            </a:r>
            <a:r>
              <a:rPr dirty="0" spc="25"/>
              <a:t> </a:t>
            </a:r>
            <a:r>
              <a:rPr dirty="0"/>
              <a:t>senior</a:t>
            </a:r>
            <a:r>
              <a:rPr dirty="0" spc="20"/>
              <a:t> </a:t>
            </a:r>
            <a:r>
              <a:rPr dirty="0" spc="-10"/>
              <a:t>population </a:t>
            </a:r>
            <a:r>
              <a:rPr dirty="0"/>
              <a:t>the</a:t>
            </a:r>
            <a:r>
              <a:rPr dirty="0" spc="5"/>
              <a:t> </a:t>
            </a:r>
            <a:r>
              <a:rPr dirty="0"/>
              <a:t>most</a:t>
            </a:r>
            <a:r>
              <a:rPr dirty="0" spc="10"/>
              <a:t> </a:t>
            </a:r>
            <a:r>
              <a:rPr dirty="0" spc="60"/>
              <a:t>in</a:t>
            </a:r>
            <a:r>
              <a:rPr dirty="0" spc="-5"/>
              <a:t> </a:t>
            </a:r>
            <a:r>
              <a:rPr dirty="0" spc="-35"/>
              <a:t>Chatham</a:t>
            </a:r>
            <a:r>
              <a:rPr dirty="0" spc="-30"/>
              <a:t> </a:t>
            </a:r>
            <a:r>
              <a:rPr dirty="0" spc="-105"/>
              <a:t>Co.</a:t>
            </a:r>
            <a:r>
              <a:rPr dirty="0" spc="25"/>
              <a:t> </a:t>
            </a:r>
            <a:r>
              <a:rPr dirty="0" spc="-45"/>
              <a:t>and</a:t>
            </a:r>
            <a:r>
              <a:rPr dirty="0"/>
              <a:t> the</a:t>
            </a:r>
            <a:r>
              <a:rPr dirty="0" spc="10"/>
              <a:t> </a:t>
            </a:r>
            <a:r>
              <a:rPr dirty="0"/>
              <a:t>surrounding</a:t>
            </a:r>
            <a:r>
              <a:rPr dirty="0" spc="-10"/>
              <a:t> Counties</a:t>
            </a:r>
            <a:r>
              <a:rPr dirty="0" spc="15"/>
              <a:t> </a:t>
            </a:r>
            <a:r>
              <a:rPr dirty="0"/>
              <a:t>(Byran,</a:t>
            </a:r>
            <a:r>
              <a:rPr dirty="0" spc="25"/>
              <a:t> </a:t>
            </a:r>
            <a:r>
              <a:rPr dirty="0" spc="-10"/>
              <a:t>Liberty </a:t>
            </a:r>
            <a:r>
              <a:rPr dirty="0" spc="-45"/>
              <a:t>and</a:t>
            </a:r>
            <a:r>
              <a:rPr dirty="0" spc="40"/>
              <a:t> </a:t>
            </a:r>
            <a:r>
              <a:rPr dirty="0"/>
              <a:t>Effingham</a:t>
            </a:r>
            <a:r>
              <a:rPr dirty="0" spc="5"/>
              <a:t> </a:t>
            </a:r>
            <a:r>
              <a:rPr dirty="0" spc="-20"/>
              <a:t>Co.).</a:t>
            </a:r>
          </a:p>
          <a:p>
            <a:pPr marL="12700" marR="449580">
              <a:lnSpc>
                <a:spcPts val="1200"/>
              </a:lnSpc>
              <a:spcBef>
                <a:spcPts val="1025"/>
              </a:spcBef>
            </a:pPr>
            <a:r>
              <a:rPr dirty="0" spc="-30"/>
              <a:t>A</a:t>
            </a:r>
            <a:r>
              <a:rPr dirty="0" spc="-25"/>
              <a:t> </a:t>
            </a:r>
            <a:r>
              <a:rPr dirty="0"/>
              <a:t>key</a:t>
            </a:r>
            <a:r>
              <a:rPr dirty="0" spc="-25"/>
              <a:t> </a:t>
            </a:r>
            <a:r>
              <a:rPr dirty="0"/>
              <a:t>lesson</a:t>
            </a:r>
            <a:r>
              <a:rPr dirty="0" spc="-30"/>
              <a:t> </a:t>
            </a:r>
            <a:r>
              <a:rPr dirty="0" spc="-25"/>
              <a:t>learned </a:t>
            </a:r>
            <a:r>
              <a:rPr dirty="0" spc="-10"/>
              <a:t>was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20"/>
              <a:t> </a:t>
            </a:r>
            <a:r>
              <a:rPr dirty="0"/>
              <a:t>necessity</a:t>
            </a:r>
            <a:r>
              <a:rPr dirty="0" spc="-20"/>
              <a:t> </a:t>
            </a:r>
            <a:r>
              <a:rPr dirty="0" spc="-35"/>
              <a:t>of</a:t>
            </a:r>
            <a:r>
              <a:rPr dirty="0" spc="-15"/>
              <a:t> </a:t>
            </a:r>
            <a:r>
              <a:rPr dirty="0" spc="-20"/>
              <a:t>having</a:t>
            </a:r>
            <a:r>
              <a:rPr dirty="0" spc="-30"/>
              <a:t> </a:t>
            </a:r>
            <a:r>
              <a:rPr dirty="0" spc="-70"/>
              <a:t>face-</a:t>
            </a:r>
            <a:r>
              <a:rPr dirty="0"/>
              <a:t>to-</a:t>
            </a:r>
            <a:r>
              <a:rPr dirty="0" spc="-20"/>
              <a:t>face </a:t>
            </a:r>
            <a:r>
              <a:rPr dirty="0"/>
              <a:t>interactions</a:t>
            </a:r>
            <a:r>
              <a:rPr dirty="0" spc="-20"/>
              <a:t> </a:t>
            </a:r>
            <a:r>
              <a:rPr dirty="0"/>
              <a:t>to</a:t>
            </a:r>
            <a:r>
              <a:rPr dirty="0" spc="-35"/>
              <a:t> </a:t>
            </a:r>
            <a:r>
              <a:rPr dirty="0"/>
              <a:t>raise</a:t>
            </a:r>
            <a:r>
              <a:rPr dirty="0" spc="-25"/>
              <a:t> </a:t>
            </a:r>
            <a:r>
              <a:rPr dirty="0" spc="-20"/>
              <a:t>awareness</a:t>
            </a:r>
            <a:r>
              <a:rPr dirty="0" spc="-15"/>
              <a:t> </a:t>
            </a:r>
            <a:r>
              <a:rPr dirty="0" spc="-30"/>
              <a:t>about</a:t>
            </a:r>
            <a:r>
              <a:rPr dirty="0" spc="-20"/>
              <a:t> </a:t>
            </a:r>
            <a:r>
              <a:rPr dirty="0" spc="-45"/>
              <a:t>Medicaid</a:t>
            </a:r>
            <a:r>
              <a:rPr dirty="0" spc="-25"/>
              <a:t> </a:t>
            </a:r>
            <a:r>
              <a:rPr dirty="0" spc="-10"/>
              <a:t>redetermination.</a:t>
            </a:r>
          </a:p>
        </p:txBody>
      </p:sp>
      <p:grpSp>
        <p:nvGrpSpPr>
          <p:cNvPr id="5" name="object 5" descr=""/>
          <p:cNvGrpSpPr/>
          <p:nvPr/>
        </p:nvGrpSpPr>
        <p:grpSpPr>
          <a:xfrm>
            <a:off x="7525481" y="2532665"/>
            <a:ext cx="2242185" cy="1598295"/>
            <a:chOff x="7525481" y="2532665"/>
            <a:chExt cx="2242185" cy="1598295"/>
          </a:xfrm>
        </p:grpSpPr>
        <p:sp>
          <p:nvSpPr>
            <p:cNvPr id="6" name="object 6" descr=""/>
            <p:cNvSpPr/>
            <p:nvPr/>
          </p:nvSpPr>
          <p:spPr>
            <a:xfrm>
              <a:off x="7533186" y="2540370"/>
              <a:ext cx="2226945" cy="1582420"/>
            </a:xfrm>
            <a:custGeom>
              <a:avLst/>
              <a:gdLst/>
              <a:ahLst/>
              <a:cxnLst/>
              <a:rect l="l" t="t" r="r" b="b"/>
              <a:pathLst>
                <a:path w="2226945" h="1582420">
                  <a:moveTo>
                    <a:pt x="927790" y="1117747"/>
                  </a:moveTo>
                  <a:lnTo>
                    <a:pt x="371116" y="1117747"/>
                  </a:lnTo>
                  <a:lnTo>
                    <a:pt x="280385" y="1582395"/>
                  </a:lnTo>
                  <a:lnTo>
                    <a:pt x="927790" y="1117747"/>
                  </a:lnTo>
                  <a:close/>
                </a:path>
                <a:path w="2226945" h="1582420">
                  <a:moveTo>
                    <a:pt x="2040615" y="0"/>
                  </a:moveTo>
                  <a:lnTo>
                    <a:pt x="186081" y="0"/>
                  </a:lnTo>
                  <a:lnTo>
                    <a:pt x="136613" y="6654"/>
                  </a:lnTo>
                  <a:lnTo>
                    <a:pt x="92162" y="25434"/>
                  </a:lnTo>
                  <a:lnTo>
                    <a:pt x="54502" y="54564"/>
                  </a:lnTo>
                  <a:lnTo>
                    <a:pt x="25405" y="92268"/>
                  </a:lnTo>
                  <a:lnTo>
                    <a:pt x="6647" y="136770"/>
                  </a:lnTo>
                  <a:lnTo>
                    <a:pt x="0" y="186295"/>
                  </a:lnTo>
                  <a:lnTo>
                    <a:pt x="0" y="931457"/>
                  </a:lnTo>
                  <a:lnTo>
                    <a:pt x="6647" y="980976"/>
                  </a:lnTo>
                  <a:lnTo>
                    <a:pt x="25405" y="1025478"/>
                  </a:lnTo>
                  <a:lnTo>
                    <a:pt x="54502" y="1063182"/>
                  </a:lnTo>
                  <a:lnTo>
                    <a:pt x="92162" y="1092312"/>
                  </a:lnTo>
                  <a:lnTo>
                    <a:pt x="136613" y="1111092"/>
                  </a:lnTo>
                  <a:lnTo>
                    <a:pt x="186081" y="1117747"/>
                  </a:lnTo>
                  <a:lnTo>
                    <a:pt x="2040615" y="1117747"/>
                  </a:lnTo>
                  <a:lnTo>
                    <a:pt x="2090083" y="1111092"/>
                  </a:lnTo>
                  <a:lnTo>
                    <a:pt x="2134534" y="1092312"/>
                  </a:lnTo>
                  <a:lnTo>
                    <a:pt x="2172195" y="1063182"/>
                  </a:lnTo>
                  <a:lnTo>
                    <a:pt x="2201291" y="1025478"/>
                  </a:lnTo>
                  <a:lnTo>
                    <a:pt x="2220050" y="980976"/>
                  </a:lnTo>
                  <a:lnTo>
                    <a:pt x="2226697" y="931457"/>
                  </a:lnTo>
                  <a:lnTo>
                    <a:pt x="2226697" y="186295"/>
                  </a:lnTo>
                  <a:lnTo>
                    <a:pt x="2220050" y="136770"/>
                  </a:lnTo>
                  <a:lnTo>
                    <a:pt x="2201291" y="92268"/>
                  </a:lnTo>
                  <a:lnTo>
                    <a:pt x="2172195" y="54564"/>
                  </a:lnTo>
                  <a:lnTo>
                    <a:pt x="2134534" y="25434"/>
                  </a:lnTo>
                  <a:lnTo>
                    <a:pt x="2090083" y="6654"/>
                  </a:lnTo>
                  <a:lnTo>
                    <a:pt x="2040615" y="0"/>
                  </a:lnTo>
                  <a:close/>
                </a:path>
              </a:pathLst>
            </a:custGeom>
            <a:solidFill>
              <a:srgbClr val="1560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7533186" y="2540370"/>
              <a:ext cx="2226945" cy="1582420"/>
            </a:xfrm>
            <a:custGeom>
              <a:avLst/>
              <a:gdLst/>
              <a:ahLst/>
              <a:cxnLst/>
              <a:rect l="l" t="t" r="r" b="b"/>
              <a:pathLst>
                <a:path w="2226945" h="1582420">
                  <a:moveTo>
                    <a:pt x="0" y="186294"/>
                  </a:moveTo>
                  <a:lnTo>
                    <a:pt x="6647" y="136770"/>
                  </a:lnTo>
                  <a:lnTo>
                    <a:pt x="25405" y="92268"/>
                  </a:lnTo>
                  <a:lnTo>
                    <a:pt x="54502" y="54564"/>
                  </a:lnTo>
                  <a:lnTo>
                    <a:pt x="92162" y="25434"/>
                  </a:lnTo>
                  <a:lnTo>
                    <a:pt x="136613" y="6654"/>
                  </a:lnTo>
                  <a:lnTo>
                    <a:pt x="186081" y="0"/>
                  </a:lnTo>
                  <a:lnTo>
                    <a:pt x="371116" y="0"/>
                  </a:lnTo>
                  <a:lnTo>
                    <a:pt x="927790" y="0"/>
                  </a:lnTo>
                  <a:lnTo>
                    <a:pt x="2040614" y="0"/>
                  </a:lnTo>
                  <a:lnTo>
                    <a:pt x="2090082" y="6654"/>
                  </a:lnTo>
                  <a:lnTo>
                    <a:pt x="2134533" y="25434"/>
                  </a:lnTo>
                  <a:lnTo>
                    <a:pt x="2172194" y="54564"/>
                  </a:lnTo>
                  <a:lnTo>
                    <a:pt x="2201290" y="92268"/>
                  </a:lnTo>
                  <a:lnTo>
                    <a:pt x="2220049" y="136770"/>
                  </a:lnTo>
                  <a:lnTo>
                    <a:pt x="2226696" y="186294"/>
                  </a:lnTo>
                  <a:lnTo>
                    <a:pt x="2226696" y="652018"/>
                  </a:lnTo>
                  <a:lnTo>
                    <a:pt x="2226696" y="931457"/>
                  </a:lnTo>
                  <a:lnTo>
                    <a:pt x="2220049" y="980976"/>
                  </a:lnTo>
                  <a:lnTo>
                    <a:pt x="2201290" y="1025478"/>
                  </a:lnTo>
                  <a:lnTo>
                    <a:pt x="2172194" y="1063182"/>
                  </a:lnTo>
                  <a:lnTo>
                    <a:pt x="2134533" y="1092312"/>
                  </a:lnTo>
                  <a:lnTo>
                    <a:pt x="2090082" y="1111092"/>
                  </a:lnTo>
                  <a:lnTo>
                    <a:pt x="2040614" y="1117747"/>
                  </a:lnTo>
                  <a:lnTo>
                    <a:pt x="927790" y="1117747"/>
                  </a:lnTo>
                  <a:lnTo>
                    <a:pt x="280385" y="1582395"/>
                  </a:lnTo>
                  <a:lnTo>
                    <a:pt x="371116" y="1117747"/>
                  </a:lnTo>
                  <a:lnTo>
                    <a:pt x="186081" y="1117747"/>
                  </a:lnTo>
                  <a:lnTo>
                    <a:pt x="136613" y="1111092"/>
                  </a:lnTo>
                  <a:lnTo>
                    <a:pt x="92162" y="1092312"/>
                  </a:lnTo>
                  <a:lnTo>
                    <a:pt x="54502" y="1063182"/>
                  </a:lnTo>
                  <a:lnTo>
                    <a:pt x="25405" y="1025478"/>
                  </a:lnTo>
                  <a:lnTo>
                    <a:pt x="6647" y="980976"/>
                  </a:lnTo>
                  <a:lnTo>
                    <a:pt x="0" y="931452"/>
                  </a:lnTo>
                  <a:lnTo>
                    <a:pt x="0" y="652018"/>
                  </a:lnTo>
                  <a:lnTo>
                    <a:pt x="0" y="186294"/>
                  </a:lnTo>
                  <a:close/>
                </a:path>
              </a:pathLst>
            </a:custGeom>
            <a:ln w="15410">
              <a:solidFill>
                <a:srgbClr val="22884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7643831" y="2567780"/>
            <a:ext cx="1985645" cy="1031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FFFFFF"/>
                </a:solidFill>
                <a:latin typeface="Century Gothic"/>
                <a:cs typeface="Century Gothic"/>
              </a:rPr>
              <a:t>“I</a:t>
            </a:r>
            <a:r>
              <a:rPr dirty="0" sz="11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100" spc="80">
                <a:solidFill>
                  <a:srgbClr val="FFFFFF"/>
                </a:solidFill>
                <a:latin typeface="Century Gothic"/>
                <a:cs typeface="Century Gothic"/>
              </a:rPr>
              <a:t>think</a:t>
            </a:r>
            <a:r>
              <a:rPr dirty="0" sz="1100" spc="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100" spc="80">
                <a:solidFill>
                  <a:srgbClr val="FFFFFF"/>
                </a:solidFill>
                <a:latin typeface="Century Gothic"/>
                <a:cs typeface="Century Gothic"/>
              </a:rPr>
              <a:t>this</a:t>
            </a:r>
            <a:r>
              <a:rPr dirty="0" sz="1100" spc="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100">
                <a:solidFill>
                  <a:srgbClr val="FFFFFF"/>
                </a:solidFill>
                <a:latin typeface="Century Gothic"/>
                <a:cs typeface="Century Gothic"/>
              </a:rPr>
              <a:t>was</a:t>
            </a:r>
            <a:r>
              <a:rPr dirty="0" sz="1100" spc="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100" spc="50">
                <a:solidFill>
                  <a:srgbClr val="FFFFFF"/>
                </a:solidFill>
                <a:latin typeface="Century Gothic"/>
                <a:cs typeface="Century Gothic"/>
              </a:rPr>
              <a:t>most </a:t>
            </a:r>
            <a:r>
              <a:rPr dirty="0" sz="1100">
                <a:solidFill>
                  <a:srgbClr val="FFFFFF"/>
                </a:solidFill>
                <a:latin typeface="Century Gothic"/>
                <a:cs typeface="Century Gothic"/>
              </a:rPr>
              <a:t>needed</a:t>
            </a:r>
            <a:r>
              <a:rPr dirty="0" sz="11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entury Gothic"/>
                <a:cs typeface="Century Gothic"/>
              </a:rPr>
              <a:t>because</a:t>
            </a:r>
            <a:r>
              <a:rPr dirty="0" sz="1100" spc="-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100" spc="70">
                <a:solidFill>
                  <a:srgbClr val="FFFFFF"/>
                </a:solidFill>
                <a:latin typeface="Century Gothic"/>
                <a:cs typeface="Century Gothic"/>
              </a:rPr>
              <a:t>it</a:t>
            </a:r>
            <a:r>
              <a:rPr dirty="0" sz="1100" spc="-25">
                <a:solidFill>
                  <a:srgbClr val="FFFFFF"/>
                </a:solidFill>
                <a:latin typeface="Century Gothic"/>
                <a:cs typeface="Century Gothic"/>
              </a:rPr>
              <a:t> was </a:t>
            </a:r>
            <a:r>
              <a:rPr dirty="0" sz="1100" spc="30">
                <a:solidFill>
                  <a:srgbClr val="FFFFFF"/>
                </a:solidFill>
                <a:latin typeface="Century Gothic"/>
                <a:cs typeface="Century Gothic"/>
              </a:rPr>
              <a:t>mindboggling</a:t>
            </a:r>
            <a:r>
              <a:rPr dirty="0" sz="1100" spc="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100" spc="30">
                <a:solidFill>
                  <a:srgbClr val="FFFFFF"/>
                </a:solidFill>
                <a:latin typeface="Century Gothic"/>
                <a:cs typeface="Century Gothic"/>
              </a:rPr>
              <a:t>to see</a:t>
            </a:r>
            <a:r>
              <a:rPr dirty="0" sz="1100" spc="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Century Gothic"/>
                <a:cs typeface="Century Gothic"/>
              </a:rPr>
              <a:t>how </a:t>
            </a:r>
            <a:r>
              <a:rPr dirty="0" sz="1100" spc="10">
                <a:solidFill>
                  <a:srgbClr val="FFFFFF"/>
                </a:solidFill>
                <a:latin typeface="Century Gothic"/>
                <a:cs typeface="Century Gothic"/>
              </a:rPr>
              <a:t>many</a:t>
            </a:r>
            <a:r>
              <a:rPr dirty="0" sz="1100" spc="1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100" spc="10">
                <a:solidFill>
                  <a:srgbClr val="FFFFFF"/>
                </a:solidFill>
                <a:latin typeface="Century Gothic"/>
                <a:cs typeface="Century Gothic"/>
              </a:rPr>
              <a:t>participants</a:t>
            </a:r>
            <a:r>
              <a:rPr dirty="0" sz="1100" spc="1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entury Gothic"/>
                <a:cs typeface="Century Gothic"/>
              </a:rPr>
              <a:t>[weren’t] </a:t>
            </a:r>
            <a:r>
              <a:rPr dirty="0" sz="1100">
                <a:solidFill>
                  <a:srgbClr val="FFFFFF"/>
                </a:solidFill>
                <a:latin typeface="Century Gothic"/>
                <a:cs typeface="Century Gothic"/>
              </a:rPr>
              <a:t>aware</a:t>
            </a:r>
            <a:r>
              <a:rPr dirty="0" sz="1100" spc="-4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10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dirty="0" sz="1100" spc="-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entury Gothic"/>
                <a:cs typeface="Century Gothic"/>
              </a:rPr>
              <a:t>Medicaid redetermination.”</a:t>
            </a:r>
            <a:endParaRPr sz="1100">
              <a:latin typeface="Century Gothic"/>
              <a:cs typeface="Century Gothic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42441" y="4435030"/>
            <a:ext cx="2236294" cy="167914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20"/>
              <a:t>Restoring</a:t>
            </a:r>
            <a:r>
              <a:rPr dirty="0" spc="-270"/>
              <a:t> </a:t>
            </a:r>
            <a:r>
              <a:rPr dirty="0" spc="-95"/>
              <a:t>the</a:t>
            </a:r>
            <a:r>
              <a:rPr dirty="0" spc="-260"/>
              <a:t> </a:t>
            </a:r>
            <a:r>
              <a:rPr dirty="0" spc="-90"/>
              <a:t>Breach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19286" y="2650076"/>
            <a:ext cx="4799965" cy="320802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 marR="153670">
              <a:lnSpc>
                <a:spcPct val="85500"/>
              </a:lnSpc>
              <a:spcBef>
                <a:spcPts val="290"/>
              </a:spcBef>
            </a:pPr>
            <a:r>
              <a:rPr dirty="0" sz="1100" spc="110" b="1">
                <a:latin typeface="Calibri"/>
                <a:cs typeface="Calibri"/>
              </a:rPr>
              <a:t>Restoring</a:t>
            </a:r>
            <a:r>
              <a:rPr dirty="0" sz="1100" spc="30" b="1">
                <a:latin typeface="Calibri"/>
                <a:cs typeface="Calibri"/>
              </a:rPr>
              <a:t> </a:t>
            </a:r>
            <a:r>
              <a:rPr dirty="0" sz="1100" spc="110" b="1">
                <a:latin typeface="Calibri"/>
                <a:cs typeface="Calibri"/>
              </a:rPr>
              <a:t>the</a:t>
            </a:r>
            <a:r>
              <a:rPr dirty="0" sz="1100" spc="35" b="1">
                <a:latin typeface="Calibri"/>
                <a:cs typeface="Calibri"/>
              </a:rPr>
              <a:t> </a:t>
            </a:r>
            <a:r>
              <a:rPr dirty="0" sz="1100" spc="130" b="1">
                <a:latin typeface="Calibri"/>
                <a:cs typeface="Calibri"/>
              </a:rPr>
              <a:t>Breach</a:t>
            </a:r>
            <a:r>
              <a:rPr dirty="0" sz="1100" spc="35" b="1">
                <a:latin typeface="Calibri"/>
                <a:cs typeface="Calibri"/>
              </a:rPr>
              <a:t> </a:t>
            </a:r>
            <a:r>
              <a:rPr dirty="0" sz="1100" spc="80">
                <a:latin typeface="Century Gothic"/>
                <a:cs typeface="Century Gothic"/>
              </a:rPr>
              <a:t>is</a:t>
            </a:r>
            <a:r>
              <a:rPr dirty="0" sz="1100" spc="-35">
                <a:latin typeface="Century Gothic"/>
                <a:cs typeface="Century Gothic"/>
              </a:rPr>
              <a:t> </a:t>
            </a:r>
            <a:r>
              <a:rPr dirty="0" sz="1100" spc="-105">
                <a:latin typeface="Century Gothic"/>
                <a:cs typeface="Century Gothic"/>
              </a:rPr>
              <a:t>a</a:t>
            </a:r>
            <a:r>
              <a:rPr dirty="0" sz="1100" spc="-4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faith-</a:t>
            </a:r>
            <a:r>
              <a:rPr dirty="0" sz="1100" spc="-40">
                <a:latin typeface="Century Gothic"/>
                <a:cs typeface="Century Gothic"/>
              </a:rPr>
              <a:t>based </a:t>
            </a:r>
            <a:r>
              <a:rPr dirty="0" sz="1100" spc="-65">
                <a:latin typeface="Century Gothic"/>
                <a:cs typeface="Century Gothic"/>
              </a:rPr>
              <a:t>501(c)(3)</a:t>
            </a:r>
            <a:r>
              <a:rPr dirty="0" sz="1100" spc="-30">
                <a:latin typeface="Century Gothic"/>
                <a:cs typeface="Century Gothic"/>
              </a:rPr>
              <a:t> </a:t>
            </a:r>
            <a:r>
              <a:rPr dirty="0" sz="1100" spc="-20">
                <a:latin typeface="Century Gothic"/>
                <a:cs typeface="Century Gothic"/>
              </a:rPr>
              <a:t>corporation</a:t>
            </a:r>
            <a:r>
              <a:rPr dirty="0" sz="1100" spc="-50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operating </a:t>
            </a:r>
            <a:r>
              <a:rPr dirty="0" sz="1100" spc="60">
                <a:latin typeface="Century Gothic"/>
                <a:cs typeface="Century Gothic"/>
              </a:rPr>
              <a:t>in</a:t>
            </a:r>
            <a:r>
              <a:rPr dirty="0" sz="1100" spc="-3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the</a:t>
            </a:r>
            <a:r>
              <a:rPr dirty="0" sz="1100" spc="-2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Statesboro-Bulloch</a:t>
            </a:r>
            <a:r>
              <a:rPr dirty="0" sz="1100" spc="-35">
                <a:latin typeface="Century Gothic"/>
                <a:cs typeface="Century Gothic"/>
              </a:rPr>
              <a:t> </a:t>
            </a:r>
            <a:r>
              <a:rPr dirty="0" sz="1100" spc="-25">
                <a:latin typeface="Century Gothic"/>
                <a:cs typeface="Century Gothic"/>
              </a:rPr>
              <a:t>County</a:t>
            </a:r>
            <a:r>
              <a:rPr dirty="0" sz="1100" spc="-30">
                <a:latin typeface="Century Gothic"/>
                <a:cs typeface="Century Gothic"/>
              </a:rPr>
              <a:t> </a:t>
            </a:r>
            <a:r>
              <a:rPr dirty="0" sz="1100" spc="-65">
                <a:latin typeface="Century Gothic"/>
                <a:cs typeface="Century Gothic"/>
              </a:rPr>
              <a:t>area</a:t>
            </a:r>
            <a:r>
              <a:rPr dirty="0" sz="1100" spc="-2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committed</a:t>
            </a:r>
            <a:r>
              <a:rPr dirty="0" sz="1100" spc="-2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to</a:t>
            </a:r>
            <a:r>
              <a:rPr dirty="0" sz="1100" spc="-30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bestowing unconditional</a:t>
            </a:r>
            <a:r>
              <a:rPr dirty="0" sz="1100" spc="35">
                <a:latin typeface="Century Gothic"/>
                <a:cs typeface="Century Gothic"/>
              </a:rPr>
              <a:t> </a:t>
            </a:r>
            <a:r>
              <a:rPr dirty="0" sz="1100" spc="-35">
                <a:latin typeface="Century Gothic"/>
                <a:cs typeface="Century Gothic"/>
              </a:rPr>
              <a:t>love</a:t>
            </a:r>
            <a:r>
              <a:rPr dirty="0" sz="1100" spc="1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through</a:t>
            </a:r>
            <a:r>
              <a:rPr dirty="0" sz="1100" spc="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righteous</a:t>
            </a:r>
            <a:r>
              <a:rPr dirty="0" sz="1100" spc="25">
                <a:latin typeface="Century Gothic"/>
                <a:cs typeface="Century Gothic"/>
              </a:rPr>
              <a:t> </a:t>
            </a:r>
            <a:r>
              <a:rPr dirty="0" sz="1100" spc="-30">
                <a:latin typeface="Century Gothic"/>
                <a:cs typeface="Century Gothic"/>
              </a:rPr>
              <a:t>acts</a:t>
            </a:r>
            <a:r>
              <a:rPr dirty="0" sz="1100" spc="20">
                <a:latin typeface="Century Gothic"/>
                <a:cs typeface="Century Gothic"/>
              </a:rPr>
              <a:t> </a:t>
            </a:r>
            <a:r>
              <a:rPr dirty="0" sz="1100" spc="-20">
                <a:latin typeface="Century Gothic"/>
                <a:cs typeface="Century Gothic"/>
              </a:rPr>
              <a:t>by</a:t>
            </a:r>
            <a:r>
              <a:rPr dirty="0" sz="1100" spc="1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providing</a:t>
            </a:r>
            <a:r>
              <a:rPr dirty="0" sz="1100" spc="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members</a:t>
            </a:r>
            <a:r>
              <a:rPr dirty="0" sz="1100" spc="25">
                <a:latin typeface="Century Gothic"/>
                <a:cs typeface="Century Gothic"/>
              </a:rPr>
              <a:t> </a:t>
            </a:r>
            <a:r>
              <a:rPr dirty="0" sz="1100" spc="-25">
                <a:latin typeface="Century Gothic"/>
                <a:cs typeface="Century Gothic"/>
              </a:rPr>
              <a:t>of </a:t>
            </a:r>
            <a:r>
              <a:rPr dirty="0" sz="1100">
                <a:latin typeface="Century Gothic"/>
                <a:cs typeface="Century Gothic"/>
              </a:rPr>
              <a:t>our</a:t>
            </a:r>
            <a:r>
              <a:rPr dirty="0" sz="1100" spc="2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community</a:t>
            </a:r>
            <a:r>
              <a:rPr dirty="0" sz="1100" spc="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with tolls</a:t>
            </a:r>
            <a:r>
              <a:rPr dirty="0" sz="1100" spc="2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to</a:t>
            </a:r>
            <a:r>
              <a:rPr dirty="0" sz="1100" spc="1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help</a:t>
            </a:r>
            <a:r>
              <a:rPr dirty="0" sz="1100" spc="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them</a:t>
            </a:r>
            <a:r>
              <a:rPr dirty="0" sz="1100" spc="-2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build</a:t>
            </a:r>
            <a:r>
              <a:rPr dirty="0" sz="1100" spc="1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the</a:t>
            </a:r>
            <a:r>
              <a:rPr dirty="0" sz="1100" spc="1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life</a:t>
            </a:r>
            <a:r>
              <a:rPr dirty="0" sz="1100" spc="1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they</a:t>
            </a:r>
            <a:r>
              <a:rPr dirty="0" sz="1100" spc="5">
                <a:latin typeface="Century Gothic"/>
                <a:cs typeface="Century Gothic"/>
              </a:rPr>
              <a:t> </a:t>
            </a:r>
            <a:r>
              <a:rPr dirty="0" sz="1100" spc="-20">
                <a:latin typeface="Century Gothic"/>
                <a:cs typeface="Century Gothic"/>
              </a:rPr>
              <a:t>want</a:t>
            </a:r>
            <a:r>
              <a:rPr dirty="0" sz="1100" spc="20">
                <a:latin typeface="Century Gothic"/>
                <a:cs typeface="Century Gothic"/>
              </a:rPr>
              <a:t> </a:t>
            </a:r>
            <a:r>
              <a:rPr dirty="0" sz="1100" spc="-25">
                <a:latin typeface="Century Gothic"/>
                <a:cs typeface="Century Gothic"/>
              </a:rPr>
              <a:t>for </a:t>
            </a:r>
            <a:r>
              <a:rPr dirty="0" sz="1100">
                <a:latin typeface="Century Gothic"/>
                <a:cs typeface="Century Gothic"/>
              </a:rPr>
              <a:t>themselves</a:t>
            </a:r>
            <a:r>
              <a:rPr dirty="0" sz="1100" spc="35">
                <a:latin typeface="Century Gothic"/>
                <a:cs typeface="Century Gothic"/>
              </a:rPr>
              <a:t> </a:t>
            </a:r>
            <a:r>
              <a:rPr dirty="0" sz="1100" spc="-45">
                <a:latin typeface="Century Gothic"/>
                <a:cs typeface="Century Gothic"/>
              </a:rPr>
              <a:t>and</a:t>
            </a:r>
            <a:r>
              <a:rPr dirty="0" sz="1100" spc="2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their</a:t>
            </a:r>
            <a:r>
              <a:rPr dirty="0" sz="1100" spc="40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families.</a:t>
            </a:r>
            <a:endParaRPr sz="1100">
              <a:latin typeface="Century Gothic"/>
              <a:cs typeface="Century Gothic"/>
            </a:endParaRPr>
          </a:p>
          <a:p>
            <a:pPr marL="12700" marR="228600">
              <a:lnSpc>
                <a:spcPct val="82700"/>
              </a:lnSpc>
              <a:spcBef>
                <a:spcPts val="1215"/>
              </a:spcBef>
            </a:pPr>
            <a:r>
              <a:rPr dirty="0" sz="1100">
                <a:latin typeface="Century Gothic"/>
                <a:cs typeface="Century Gothic"/>
              </a:rPr>
              <a:t>The</a:t>
            </a:r>
            <a:r>
              <a:rPr dirty="0" sz="1100" spc="2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grant</a:t>
            </a:r>
            <a:r>
              <a:rPr dirty="0" sz="1100" spc="4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funds</a:t>
            </a:r>
            <a:r>
              <a:rPr dirty="0" sz="1100" spc="35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were</a:t>
            </a:r>
            <a:r>
              <a:rPr dirty="0" sz="1100" spc="3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utilized</a:t>
            </a:r>
            <a:r>
              <a:rPr dirty="0" sz="1100" spc="2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to</a:t>
            </a:r>
            <a:r>
              <a:rPr dirty="0" sz="1100" spc="2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host</a:t>
            </a:r>
            <a:r>
              <a:rPr dirty="0" sz="1100" spc="4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multiple</a:t>
            </a:r>
            <a:r>
              <a:rPr dirty="0" sz="1100" spc="25">
                <a:latin typeface="Century Gothic"/>
                <a:cs typeface="Century Gothic"/>
              </a:rPr>
              <a:t> </a:t>
            </a:r>
            <a:r>
              <a:rPr dirty="0" sz="1100" spc="-20">
                <a:latin typeface="Century Gothic"/>
                <a:cs typeface="Century Gothic"/>
              </a:rPr>
              <a:t>events,</a:t>
            </a:r>
            <a:r>
              <a:rPr dirty="0" sz="1100" spc="55">
                <a:latin typeface="Century Gothic"/>
                <a:cs typeface="Century Gothic"/>
              </a:rPr>
              <a:t> </a:t>
            </a:r>
            <a:r>
              <a:rPr dirty="0" sz="1100" spc="-55">
                <a:latin typeface="Century Gothic"/>
                <a:cs typeface="Century Gothic"/>
              </a:rPr>
              <a:t>engage</a:t>
            </a:r>
            <a:r>
              <a:rPr dirty="0" sz="1100" spc="25">
                <a:latin typeface="Century Gothic"/>
                <a:cs typeface="Century Gothic"/>
              </a:rPr>
              <a:t> </a:t>
            </a:r>
            <a:r>
              <a:rPr dirty="0" sz="1100" spc="35">
                <a:latin typeface="Century Gothic"/>
                <a:cs typeface="Century Gothic"/>
              </a:rPr>
              <a:t>in </a:t>
            </a:r>
            <a:r>
              <a:rPr dirty="0" sz="1100" spc="-10">
                <a:latin typeface="Century Gothic"/>
                <a:cs typeface="Century Gothic"/>
              </a:rPr>
              <a:t>strategic</a:t>
            </a:r>
            <a:r>
              <a:rPr dirty="0" sz="1100">
                <a:latin typeface="Century Gothic"/>
                <a:cs typeface="Century Gothic"/>
              </a:rPr>
              <a:t> advertising</a:t>
            </a:r>
            <a:r>
              <a:rPr dirty="0" sz="1100" spc="-2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through</a:t>
            </a:r>
            <a:r>
              <a:rPr dirty="0" sz="1100" spc="-15">
                <a:latin typeface="Century Gothic"/>
                <a:cs typeface="Century Gothic"/>
              </a:rPr>
              <a:t> </a:t>
            </a:r>
            <a:r>
              <a:rPr dirty="0" sz="1100" spc="-25">
                <a:latin typeface="Century Gothic"/>
                <a:cs typeface="Century Gothic"/>
              </a:rPr>
              <a:t>social</a:t>
            </a:r>
            <a:r>
              <a:rPr dirty="0" sz="1100" spc="15">
                <a:latin typeface="Century Gothic"/>
                <a:cs typeface="Century Gothic"/>
              </a:rPr>
              <a:t> </a:t>
            </a:r>
            <a:r>
              <a:rPr dirty="0" sz="1100" spc="-25">
                <a:latin typeface="Century Gothic"/>
                <a:cs typeface="Century Gothic"/>
              </a:rPr>
              <a:t>media</a:t>
            </a:r>
            <a:r>
              <a:rPr dirty="0" sz="1100" spc="-10">
                <a:latin typeface="Century Gothic"/>
                <a:cs typeface="Century Gothic"/>
              </a:rPr>
              <a:t> </a:t>
            </a:r>
            <a:r>
              <a:rPr dirty="0" sz="1100" spc="-45">
                <a:latin typeface="Century Gothic"/>
                <a:cs typeface="Century Gothic"/>
              </a:rPr>
              <a:t>and</a:t>
            </a:r>
            <a:r>
              <a:rPr dirty="0" sz="1100" spc="-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news outlets,</a:t>
            </a:r>
            <a:r>
              <a:rPr dirty="0" sz="1100" spc="15">
                <a:latin typeface="Century Gothic"/>
                <a:cs typeface="Century Gothic"/>
              </a:rPr>
              <a:t> </a:t>
            </a:r>
            <a:r>
              <a:rPr dirty="0" sz="1100" spc="-25">
                <a:latin typeface="Century Gothic"/>
                <a:cs typeface="Century Gothic"/>
              </a:rPr>
              <a:t>and </a:t>
            </a:r>
            <a:r>
              <a:rPr dirty="0" sz="1100" spc="-35">
                <a:latin typeface="Century Gothic"/>
                <a:cs typeface="Century Gothic"/>
              </a:rPr>
              <a:t>conduct</a:t>
            </a:r>
            <a:r>
              <a:rPr dirty="0" sz="1100" spc="1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direct</a:t>
            </a:r>
            <a:r>
              <a:rPr dirty="0" sz="1100" spc="20">
                <a:latin typeface="Century Gothic"/>
                <a:cs typeface="Century Gothic"/>
              </a:rPr>
              <a:t> </a:t>
            </a:r>
            <a:r>
              <a:rPr dirty="0" sz="1100" spc="-30">
                <a:latin typeface="Century Gothic"/>
                <a:cs typeface="Century Gothic"/>
              </a:rPr>
              <a:t>outreach</a:t>
            </a:r>
            <a:r>
              <a:rPr dirty="0" sz="1100" spc="-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to</a:t>
            </a:r>
            <a:r>
              <a:rPr dirty="0" sz="1100" spc="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community</a:t>
            </a:r>
            <a:r>
              <a:rPr dirty="0" sz="1100" spc="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members</a:t>
            </a:r>
            <a:r>
              <a:rPr dirty="0" sz="1100" spc="20">
                <a:latin typeface="Century Gothic"/>
                <a:cs typeface="Century Gothic"/>
              </a:rPr>
              <a:t> </a:t>
            </a:r>
            <a:r>
              <a:rPr dirty="0" sz="1100" spc="60">
                <a:latin typeface="Century Gothic"/>
                <a:cs typeface="Century Gothic"/>
              </a:rPr>
              <a:t>in</a:t>
            </a:r>
            <a:r>
              <a:rPr dirty="0" sz="1100" spc="-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Bullock</a:t>
            </a:r>
            <a:r>
              <a:rPr dirty="0" sz="1100" spc="15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County.</a:t>
            </a:r>
            <a:endParaRPr sz="1100">
              <a:latin typeface="Century Gothic"/>
              <a:cs typeface="Century Gothic"/>
            </a:endParaRPr>
          </a:p>
          <a:p>
            <a:pPr marL="12700" marR="10795">
              <a:lnSpc>
                <a:spcPct val="86100"/>
              </a:lnSpc>
              <a:spcBef>
                <a:spcPts val="1165"/>
              </a:spcBef>
            </a:pPr>
            <a:r>
              <a:rPr dirty="0" sz="1100">
                <a:latin typeface="Century Gothic"/>
                <a:cs typeface="Century Gothic"/>
              </a:rPr>
              <a:t>These</a:t>
            </a:r>
            <a:r>
              <a:rPr dirty="0" sz="1100" spc="-1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initiatives</a:t>
            </a:r>
            <a:r>
              <a:rPr dirty="0" sz="1100" spc="-5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included</a:t>
            </a:r>
            <a:r>
              <a:rPr dirty="0" sz="1100" spc="-20">
                <a:latin typeface="Century Gothic"/>
                <a:cs typeface="Century Gothic"/>
              </a:rPr>
              <a:t> </a:t>
            </a:r>
            <a:r>
              <a:rPr dirty="0" sz="1100" spc="-105">
                <a:latin typeface="Century Gothic"/>
                <a:cs typeface="Century Gothic"/>
              </a:rPr>
              <a:t>a</a:t>
            </a:r>
            <a:r>
              <a:rPr dirty="0" sz="1100" spc="-15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free</a:t>
            </a:r>
            <a:r>
              <a:rPr dirty="0" sz="1100" spc="-1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household</a:t>
            </a:r>
            <a:r>
              <a:rPr dirty="0" sz="1100" spc="-15">
                <a:latin typeface="Century Gothic"/>
                <a:cs typeface="Century Gothic"/>
              </a:rPr>
              <a:t> </a:t>
            </a:r>
            <a:r>
              <a:rPr dirty="0" sz="1100" spc="-25">
                <a:latin typeface="Century Gothic"/>
                <a:cs typeface="Century Gothic"/>
              </a:rPr>
              <a:t>goods</a:t>
            </a:r>
            <a:r>
              <a:rPr dirty="0" sz="1100" spc="-5">
                <a:latin typeface="Century Gothic"/>
                <a:cs typeface="Century Gothic"/>
              </a:rPr>
              <a:t> </a:t>
            </a:r>
            <a:r>
              <a:rPr dirty="0" sz="1100" spc="-60">
                <a:latin typeface="Century Gothic"/>
                <a:cs typeface="Century Gothic"/>
              </a:rPr>
              <a:t>giveaway,</a:t>
            </a:r>
            <a:r>
              <a:rPr dirty="0" sz="1100" spc="5">
                <a:latin typeface="Century Gothic"/>
                <a:cs typeface="Century Gothic"/>
              </a:rPr>
              <a:t> </a:t>
            </a:r>
            <a:r>
              <a:rPr dirty="0" sz="1100" spc="-50">
                <a:latin typeface="Century Gothic"/>
                <a:cs typeface="Century Gothic"/>
              </a:rPr>
              <a:t>a </a:t>
            </a:r>
            <a:r>
              <a:rPr dirty="0" sz="1100">
                <a:latin typeface="Century Gothic"/>
                <a:cs typeface="Century Gothic"/>
              </a:rPr>
              <a:t>community</a:t>
            </a:r>
            <a:r>
              <a:rPr dirty="0" sz="1100" spc="-40">
                <a:latin typeface="Century Gothic"/>
                <a:cs typeface="Century Gothic"/>
              </a:rPr>
              <a:t> </a:t>
            </a:r>
            <a:r>
              <a:rPr dirty="0" sz="1100" spc="-55">
                <a:latin typeface="Century Gothic"/>
                <a:cs typeface="Century Gothic"/>
              </a:rPr>
              <a:t>baby</a:t>
            </a:r>
            <a:r>
              <a:rPr dirty="0" sz="1100" spc="-3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shower,</a:t>
            </a:r>
            <a:r>
              <a:rPr dirty="0" sz="1100" spc="-10">
                <a:latin typeface="Century Gothic"/>
                <a:cs typeface="Century Gothic"/>
              </a:rPr>
              <a:t> </a:t>
            </a:r>
            <a:r>
              <a:rPr dirty="0" sz="1100" spc="-105">
                <a:latin typeface="Century Gothic"/>
                <a:cs typeface="Century Gothic"/>
              </a:rPr>
              <a:t>a</a:t>
            </a:r>
            <a:r>
              <a:rPr dirty="0" sz="1100" spc="-3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family</a:t>
            </a:r>
            <a:r>
              <a:rPr dirty="0" sz="1100" spc="-3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fun</a:t>
            </a:r>
            <a:r>
              <a:rPr dirty="0" sz="1100" spc="-4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resource</a:t>
            </a:r>
            <a:r>
              <a:rPr dirty="0" sz="1100" spc="-30">
                <a:latin typeface="Century Gothic"/>
                <a:cs typeface="Century Gothic"/>
              </a:rPr>
              <a:t> </a:t>
            </a:r>
            <a:r>
              <a:rPr dirty="0" sz="1100" spc="-70">
                <a:latin typeface="Century Gothic"/>
                <a:cs typeface="Century Gothic"/>
              </a:rPr>
              <a:t>day,</a:t>
            </a:r>
            <a:r>
              <a:rPr dirty="0" sz="1100" spc="-15">
                <a:latin typeface="Century Gothic"/>
                <a:cs typeface="Century Gothic"/>
              </a:rPr>
              <a:t> </a:t>
            </a:r>
            <a:r>
              <a:rPr dirty="0" sz="1100" spc="-35">
                <a:latin typeface="Century Gothic"/>
                <a:cs typeface="Century Gothic"/>
              </a:rPr>
              <a:t>open</a:t>
            </a:r>
            <a:r>
              <a:rPr dirty="0" sz="1100" spc="-40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computer</a:t>
            </a:r>
            <a:r>
              <a:rPr dirty="0" sz="1100" spc="-20">
                <a:latin typeface="Century Gothic"/>
                <a:cs typeface="Century Gothic"/>
              </a:rPr>
              <a:t> </a:t>
            </a:r>
            <a:r>
              <a:rPr dirty="0" sz="1100" spc="-25">
                <a:latin typeface="Century Gothic"/>
                <a:cs typeface="Century Gothic"/>
              </a:rPr>
              <a:t>lab </a:t>
            </a:r>
            <a:r>
              <a:rPr dirty="0" sz="1100">
                <a:latin typeface="Century Gothic"/>
                <a:cs typeface="Century Gothic"/>
              </a:rPr>
              <a:t>hours,</a:t>
            </a:r>
            <a:r>
              <a:rPr dirty="0" sz="1100" spc="75">
                <a:latin typeface="Century Gothic"/>
                <a:cs typeface="Century Gothic"/>
              </a:rPr>
              <a:t> </a:t>
            </a:r>
            <a:r>
              <a:rPr dirty="0" sz="1100" spc="-45">
                <a:latin typeface="Century Gothic"/>
                <a:cs typeface="Century Gothic"/>
              </a:rPr>
              <a:t>and</a:t>
            </a:r>
            <a:r>
              <a:rPr dirty="0" sz="1100" spc="5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the</a:t>
            </a:r>
            <a:r>
              <a:rPr dirty="0" sz="1100" spc="5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distribution</a:t>
            </a:r>
            <a:r>
              <a:rPr dirty="0" sz="1100" spc="40">
                <a:latin typeface="Century Gothic"/>
                <a:cs typeface="Century Gothic"/>
              </a:rPr>
              <a:t> </a:t>
            </a:r>
            <a:r>
              <a:rPr dirty="0" sz="1100" spc="-35">
                <a:latin typeface="Century Gothic"/>
                <a:cs typeface="Century Gothic"/>
              </a:rPr>
              <a:t>of</a:t>
            </a:r>
            <a:r>
              <a:rPr dirty="0" sz="1100" spc="6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fliers</a:t>
            </a:r>
            <a:r>
              <a:rPr dirty="0" sz="1100" spc="6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to</a:t>
            </a:r>
            <a:r>
              <a:rPr dirty="0" sz="1100" spc="5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Statesboro</a:t>
            </a:r>
            <a:r>
              <a:rPr dirty="0" sz="1100" spc="5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Housing</a:t>
            </a:r>
            <a:r>
              <a:rPr dirty="0" sz="1100" spc="40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Authority </a:t>
            </a:r>
            <a:r>
              <a:rPr dirty="0" sz="1100">
                <a:latin typeface="Century Gothic"/>
                <a:cs typeface="Century Gothic"/>
              </a:rPr>
              <a:t>residents,</a:t>
            </a:r>
            <a:r>
              <a:rPr dirty="0" sz="1100" spc="15">
                <a:latin typeface="Century Gothic"/>
                <a:cs typeface="Century Gothic"/>
              </a:rPr>
              <a:t> </a:t>
            </a:r>
            <a:r>
              <a:rPr dirty="0" sz="1100" spc="-45">
                <a:latin typeface="Century Gothic"/>
                <a:cs typeface="Century Gothic"/>
              </a:rPr>
              <a:t>local</a:t>
            </a:r>
            <a:r>
              <a:rPr dirty="0" sz="1100" spc="15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apartment</a:t>
            </a:r>
            <a:r>
              <a:rPr dirty="0" sz="1100" spc="5">
                <a:latin typeface="Century Gothic"/>
                <a:cs typeface="Century Gothic"/>
              </a:rPr>
              <a:t> </a:t>
            </a:r>
            <a:r>
              <a:rPr dirty="0" sz="1100" spc="-25">
                <a:latin typeface="Century Gothic"/>
                <a:cs typeface="Century Gothic"/>
              </a:rPr>
              <a:t>complexes,</a:t>
            </a:r>
            <a:r>
              <a:rPr dirty="0" sz="1100" spc="20">
                <a:latin typeface="Century Gothic"/>
                <a:cs typeface="Century Gothic"/>
              </a:rPr>
              <a:t> </a:t>
            </a:r>
            <a:r>
              <a:rPr dirty="0" sz="1100" spc="-45">
                <a:latin typeface="Century Gothic"/>
                <a:cs typeface="Century Gothic"/>
              </a:rPr>
              <a:t>and</a:t>
            </a:r>
            <a:r>
              <a:rPr dirty="0" sz="1100" spc="-1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businesses</a:t>
            </a:r>
            <a:r>
              <a:rPr dirty="0" sz="1100" spc="10">
                <a:latin typeface="Century Gothic"/>
                <a:cs typeface="Century Gothic"/>
              </a:rPr>
              <a:t> </a:t>
            </a:r>
            <a:r>
              <a:rPr dirty="0" sz="1100" spc="60">
                <a:latin typeface="Century Gothic"/>
                <a:cs typeface="Century Gothic"/>
              </a:rPr>
              <a:t>in</a:t>
            </a:r>
            <a:r>
              <a:rPr dirty="0" sz="1100" spc="-1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the </a:t>
            </a:r>
            <a:r>
              <a:rPr dirty="0" sz="1100" spc="-10">
                <a:latin typeface="Century Gothic"/>
                <a:cs typeface="Century Gothic"/>
              </a:rPr>
              <a:t>area.</a:t>
            </a:r>
            <a:endParaRPr sz="1100">
              <a:latin typeface="Century Gothic"/>
              <a:cs typeface="Century Gothic"/>
            </a:endParaRPr>
          </a:p>
          <a:p>
            <a:pPr marL="12700" marR="5080">
              <a:lnSpc>
                <a:spcPct val="86100"/>
              </a:lnSpc>
              <a:spcBef>
                <a:spcPts val="1070"/>
              </a:spcBef>
            </a:pPr>
            <a:r>
              <a:rPr dirty="0" sz="1100">
                <a:latin typeface="Century Gothic"/>
                <a:cs typeface="Century Gothic"/>
              </a:rPr>
              <a:t>The</a:t>
            </a:r>
            <a:r>
              <a:rPr dirty="0" sz="1100" spc="-25">
                <a:latin typeface="Century Gothic"/>
                <a:cs typeface="Century Gothic"/>
              </a:rPr>
              <a:t> impact</a:t>
            </a:r>
            <a:r>
              <a:rPr dirty="0" sz="1100" spc="-15">
                <a:latin typeface="Century Gothic"/>
                <a:cs typeface="Century Gothic"/>
              </a:rPr>
              <a:t> </a:t>
            </a:r>
            <a:r>
              <a:rPr dirty="0" sz="1100" spc="-35">
                <a:latin typeface="Century Gothic"/>
                <a:cs typeface="Century Gothic"/>
              </a:rPr>
              <a:t>of</a:t>
            </a:r>
            <a:r>
              <a:rPr dirty="0" sz="1100" spc="-2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these</a:t>
            </a:r>
            <a:r>
              <a:rPr dirty="0" sz="1100" spc="-2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efforts</a:t>
            </a:r>
            <a:r>
              <a:rPr dirty="0" sz="1100" spc="-20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was</a:t>
            </a:r>
            <a:r>
              <a:rPr dirty="0" sz="1100" spc="-1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significant.</a:t>
            </a:r>
            <a:r>
              <a:rPr dirty="0" sz="1100" spc="-5">
                <a:latin typeface="Century Gothic"/>
                <a:cs typeface="Century Gothic"/>
              </a:rPr>
              <a:t> </a:t>
            </a:r>
            <a:r>
              <a:rPr dirty="0" sz="1100" spc="-25">
                <a:latin typeface="Century Gothic"/>
                <a:cs typeface="Century Gothic"/>
              </a:rPr>
              <a:t>Over</a:t>
            </a:r>
            <a:r>
              <a:rPr dirty="0" sz="1100" spc="-1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350</a:t>
            </a:r>
            <a:r>
              <a:rPr dirty="0" sz="1100" spc="-30">
                <a:latin typeface="Century Gothic"/>
                <a:cs typeface="Century Gothic"/>
              </a:rPr>
              <a:t> </a:t>
            </a:r>
            <a:r>
              <a:rPr dirty="0" sz="1100" spc="-40">
                <a:latin typeface="Century Gothic"/>
                <a:cs typeface="Century Gothic"/>
              </a:rPr>
              <a:t>people</a:t>
            </a:r>
            <a:r>
              <a:rPr dirty="0" sz="1100" spc="-25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attended </a:t>
            </a:r>
            <a:r>
              <a:rPr dirty="0" sz="1100">
                <a:latin typeface="Century Gothic"/>
                <a:cs typeface="Century Gothic"/>
              </a:rPr>
              <a:t>the</a:t>
            </a:r>
            <a:r>
              <a:rPr dirty="0" sz="1100" spc="-40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free</a:t>
            </a:r>
            <a:r>
              <a:rPr dirty="0" sz="1100" spc="-4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household</a:t>
            </a:r>
            <a:r>
              <a:rPr dirty="0" sz="1100" spc="-45">
                <a:latin typeface="Century Gothic"/>
                <a:cs typeface="Century Gothic"/>
              </a:rPr>
              <a:t> </a:t>
            </a:r>
            <a:r>
              <a:rPr dirty="0" sz="1100" spc="-55">
                <a:latin typeface="Century Gothic"/>
                <a:cs typeface="Century Gothic"/>
              </a:rPr>
              <a:t>giveaway,</a:t>
            </a:r>
            <a:r>
              <a:rPr dirty="0" sz="1100" spc="-25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direct</a:t>
            </a:r>
            <a:r>
              <a:rPr dirty="0" sz="1100" spc="-30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assistance</a:t>
            </a:r>
            <a:r>
              <a:rPr dirty="0" sz="1100" spc="-40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was</a:t>
            </a:r>
            <a:r>
              <a:rPr dirty="0" sz="1100" spc="-35">
                <a:latin typeface="Century Gothic"/>
                <a:cs typeface="Century Gothic"/>
              </a:rPr>
              <a:t> </a:t>
            </a:r>
            <a:r>
              <a:rPr dirty="0" sz="1100" spc="-25">
                <a:latin typeface="Century Gothic"/>
                <a:cs typeface="Century Gothic"/>
              </a:rPr>
              <a:t>provided</a:t>
            </a:r>
            <a:r>
              <a:rPr dirty="0" sz="1100" spc="-4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to</a:t>
            </a:r>
            <a:r>
              <a:rPr dirty="0" sz="1100" spc="-50">
                <a:latin typeface="Century Gothic"/>
                <a:cs typeface="Century Gothic"/>
              </a:rPr>
              <a:t> </a:t>
            </a:r>
            <a:r>
              <a:rPr dirty="0" sz="1100" spc="-25">
                <a:latin typeface="Century Gothic"/>
                <a:cs typeface="Century Gothic"/>
              </a:rPr>
              <a:t>one </a:t>
            </a:r>
            <a:r>
              <a:rPr dirty="0" sz="1100">
                <a:latin typeface="Century Gothic"/>
                <a:cs typeface="Century Gothic"/>
              </a:rPr>
              <a:t>person</a:t>
            </a:r>
            <a:r>
              <a:rPr dirty="0" sz="1100" spc="4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onsite</a:t>
            </a:r>
            <a:r>
              <a:rPr dirty="0" sz="1100" spc="6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with</a:t>
            </a:r>
            <a:r>
              <a:rPr dirty="0" sz="1100" spc="50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redetermination,</a:t>
            </a:r>
            <a:r>
              <a:rPr dirty="0" sz="1100" spc="90">
                <a:latin typeface="Century Gothic"/>
                <a:cs typeface="Century Gothic"/>
              </a:rPr>
              <a:t> </a:t>
            </a:r>
            <a:r>
              <a:rPr dirty="0" sz="1100" spc="-45">
                <a:latin typeface="Century Gothic"/>
                <a:cs typeface="Century Gothic"/>
              </a:rPr>
              <a:t>and</a:t>
            </a:r>
            <a:r>
              <a:rPr dirty="0" sz="1100" spc="65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process</a:t>
            </a:r>
            <a:r>
              <a:rPr dirty="0" sz="1100" spc="7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instructions</a:t>
            </a:r>
            <a:r>
              <a:rPr dirty="0" sz="1100" spc="75">
                <a:latin typeface="Century Gothic"/>
                <a:cs typeface="Century Gothic"/>
              </a:rPr>
              <a:t> </a:t>
            </a:r>
            <a:r>
              <a:rPr dirty="0" sz="1100" spc="-20">
                <a:latin typeface="Century Gothic"/>
                <a:cs typeface="Century Gothic"/>
              </a:rPr>
              <a:t>were </a:t>
            </a:r>
            <a:r>
              <a:rPr dirty="0" sz="1100" spc="-10">
                <a:latin typeface="Century Gothic"/>
                <a:cs typeface="Century Gothic"/>
              </a:rPr>
              <a:t>given</a:t>
            </a:r>
            <a:r>
              <a:rPr dirty="0" sz="1100" spc="-4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to</a:t>
            </a:r>
            <a:r>
              <a:rPr dirty="0" sz="1100" spc="-3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25</a:t>
            </a:r>
            <a:r>
              <a:rPr dirty="0" sz="1100" spc="-3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individuals.</a:t>
            </a:r>
            <a:r>
              <a:rPr dirty="0" sz="1100" spc="-15">
                <a:latin typeface="Century Gothic"/>
                <a:cs typeface="Century Gothic"/>
              </a:rPr>
              <a:t> </a:t>
            </a:r>
            <a:r>
              <a:rPr dirty="0" sz="1100" spc="-25">
                <a:latin typeface="Century Gothic"/>
                <a:cs typeface="Century Gothic"/>
              </a:rPr>
              <a:t>Over</a:t>
            </a:r>
            <a:r>
              <a:rPr dirty="0" sz="1100" spc="-20">
                <a:latin typeface="Century Gothic"/>
                <a:cs typeface="Century Gothic"/>
              </a:rPr>
              <a:t> 140</a:t>
            </a:r>
            <a:r>
              <a:rPr dirty="0" sz="1100" spc="-3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families</a:t>
            </a:r>
            <a:r>
              <a:rPr dirty="0" sz="1100" spc="-25">
                <a:latin typeface="Century Gothic"/>
                <a:cs typeface="Century Gothic"/>
              </a:rPr>
              <a:t> </a:t>
            </a:r>
            <a:r>
              <a:rPr dirty="0" sz="1100" spc="-30">
                <a:latin typeface="Century Gothic"/>
                <a:cs typeface="Century Gothic"/>
              </a:rPr>
              <a:t>participated </a:t>
            </a:r>
            <a:r>
              <a:rPr dirty="0" sz="1100" spc="60">
                <a:latin typeface="Century Gothic"/>
                <a:cs typeface="Century Gothic"/>
              </a:rPr>
              <a:t>in</a:t>
            </a:r>
            <a:r>
              <a:rPr dirty="0" sz="1100" spc="-4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the</a:t>
            </a:r>
            <a:r>
              <a:rPr dirty="0" sz="1100" spc="-30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community </a:t>
            </a:r>
            <a:r>
              <a:rPr dirty="0" sz="1100" spc="-60">
                <a:latin typeface="Century Gothic"/>
                <a:cs typeface="Century Gothic"/>
              </a:rPr>
              <a:t>baby</a:t>
            </a:r>
            <a:r>
              <a:rPr dirty="0" sz="1100" spc="-3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shower.</a:t>
            </a:r>
            <a:r>
              <a:rPr dirty="0" sz="1100" spc="-5">
                <a:latin typeface="Century Gothic"/>
                <a:cs typeface="Century Gothic"/>
              </a:rPr>
              <a:t> </a:t>
            </a:r>
            <a:r>
              <a:rPr dirty="0" sz="1100" spc="-20">
                <a:latin typeface="Century Gothic"/>
                <a:cs typeface="Century Gothic"/>
              </a:rPr>
              <a:t>Social</a:t>
            </a:r>
            <a:r>
              <a:rPr dirty="0" sz="1100" spc="-10">
                <a:latin typeface="Century Gothic"/>
                <a:cs typeface="Century Gothic"/>
              </a:rPr>
              <a:t> </a:t>
            </a:r>
            <a:r>
              <a:rPr dirty="0" sz="1100" spc="-25">
                <a:latin typeface="Century Gothic"/>
                <a:cs typeface="Century Gothic"/>
              </a:rPr>
              <a:t>media</a:t>
            </a:r>
            <a:r>
              <a:rPr dirty="0" sz="1100" spc="-30">
                <a:latin typeface="Century Gothic"/>
                <a:cs typeface="Century Gothic"/>
              </a:rPr>
              <a:t> ads</a:t>
            </a:r>
            <a:r>
              <a:rPr dirty="0" sz="1100" spc="-20">
                <a:latin typeface="Century Gothic"/>
                <a:cs typeface="Century Gothic"/>
              </a:rPr>
              <a:t> </a:t>
            </a:r>
            <a:r>
              <a:rPr dirty="0" sz="1100" spc="-50">
                <a:latin typeface="Century Gothic"/>
                <a:cs typeface="Century Gothic"/>
              </a:rPr>
              <a:t>reached</a:t>
            </a:r>
            <a:r>
              <a:rPr dirty="0" sz="1100" spc="-20">
                <a:latin typeface="Century Gothic"/>
                <a:cs typeface="Century Gothic"/>
              </a:rPr>
              <a:t> </a:t>
            </a:r>
            <a:r>
              <a:rPr dirty="0" sz="1100" spc="-25">
                <a:latin typeface="Century Gothic"/>
                <a:cs typeface="Century Gothic"/>
              </a:rPr>
              <a:t>over</a:t>
            </a:r>
            <a:r>
              <a:rPr dirty="0" sz="1100" spc="-1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65,000</a:t>
            </a:r>
            <a:r>
              <a:rPr dirty="0" sz="1100" spc="-30">
                <a:latin typeface="Century Gothic"/>
                <a:cs typeface="Century Gothic"/>
              </a:rPr>
              <a:t> </a:t>
            </a:r>
            <a:r>
              <a:rPr dirty="0" sz="1100" spc="-45">
                <a:latin typeface="Century Gothic"/>
                <a:cs typeface="Century Gothic"/>
              </a:rPr>
              <a:t>people</a:t>
            </a:r>
            <a:r>
              <a:rPr dirty="0" sz="1100" spc="-25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between </a:t>
            </a:r>
            <a:r>
              <a:rPr dirty="0" sz="1100">
                <a:latin typeface="Century Gothic"/>
                <a:cs typeface="Century Gothic"/>
              </a:rPr>
              <a:t>April </a:t>
            </a:r>
            <a:r>
              <a:rPr dirty="0" sz="1100" spc="-45">
                <a:latin typeface="Century Gothic"/>
                <a:cs typeface="Century Gothic"/>
              </a:rPr>
              <a:t>and</a:t>
            </a:r>
            <a:r>
              <a:rPr dirty="0" sz="1100" spc="-15">
                <a:latin typeface="Century Gothic"/>
                <a:cs typeface="Century Gothic"/>
              </a:rPr>
              <a:t> </a:t>
            </a:r>
            <a:r>
              <a:rPr dirty="0" sz="1100" spc="-65">
                <a:latin typeface="Century Gothic"/>
                <a:cs typeface="Century Gothic"/>
              </a:rPr>
              <a:t>May,</a:t>
            </a:r>
            <a:r>
              <a:rPr dirty="0" sz="1100" spc="1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while</a:t>
            </a:r>
            <a:r>
              <a:rPr dirty="0" sz="1100" spc="-10">
                <a:latin typeface="Century Gothic"/>
                <a:cs typeface="Century Gothic"/>
              </a:rPr>
              <a:t> </a:t>
            </a:r>
            <a:r>
              <a:rPr dirty="0" sz="1100" spc="-40">
                <a:latin typeface="Century Gothic"/>
                <a:cs typeface="Century Gothic"/>
              </a:rPr>
              <a:t>paid</a:t>
            </a:r>
            <a:r>
              <a:rPr dirty="0" sz="1100" spc="-1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newsletter</a:t>
            </a:r>
            <a:r>
              <a:rPr dirty="0" sz="1100" spc="5">
                <a:latin typeface="Century Gothic"/>
                <a:cs typeface="Century Gothic"/>
              </a:rPr>
              <a:t> </a:t>
            </a:r>
            <a:r>
              <a:rPr dirty="0" sz="1100" spc="-25">
                <a:latin typeface="Century Gothic"/>
                <a:cs typeface="Century Gothic"/>
              </a:rPr>
              <a:t>ads</a:t>
            </a:r>
            <a:r>
              <a:rPr dirty="0" sz="1100" spc="-5">
                <a:latin typeface="Century Gothic"/>
                <a:cs typeface="Century Gothic"/>
              </a:rPr>
              <a:t> </a:t>
            </a:r>
            <a:r>
              <a:rPr dirty="0" sz="1100" spc="-50">
                <a:latin typeface="Century Gothic"/>
                <a:cs typeface="Century Gothic"/>
              </a:rPr>
              <a:t>reached</a:t>
            </a:r>
            <a:r>
              <a:rPr dirty="0" sz="1100" spc="-10">
                <a:latin typeface="Century Gothic"/>
                <a:cs typeface="Century Gothic"/>
              </a:rPr>
              <a:t> </a:t>
            </a:r>
            <a:r>
              <a:rPr dirty="0" sz="1100" spc="-20">
                <a:latin typeface="Century Gothic"/>
                <a:cs typeface="Century Gothic"/>
              </a:rPr>
              <a:t>31,000</a:t>
            </a:r>
            <a:r>
              <a:rPr dirty="0" sz="1100" spc="-15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subscribers</a:t>
            </a:r>
            <a:r>
              <a:rPr dirty="0" sz="1100" spc="500">
                <a:latin typeface="Century Gothic"/>
                <a:cs typeface="Century Gothic"/>
              </a:rPr>
              <a:t> </a:t>
            </a:r>
            <a:r>
              <a:rPr dirty="0" sz="1100" spc="-20">
                <a:latin typeface="Century Gothic"/>
                <a:cs typeface="Century Gothic"/>
              </a:rPr>
              <a:t>daily</a:t>
            </a:r>
            <a:r>
              <a:rPr dirty="0" sz="1100" spc="-50">
                <a:latin typeface="Century Gothic"/>
                <a:cs typeface="Century Gothic"/>
              </a:rPr>
              <a:t> </a:t>
            </a:r>
            <a:r>
              <a:rPr dirty="0" sz="1100" spc="60">
                <a:latin typeface="Century Gothic"/>
                <a:cs typeface="Century Gothic"/>
              </a:rPr>
              <a:t>in</a:t>
            </a:r>
            <a:r>
              <a:rPr dirty="0" sz="1100" spc="-55">
                <a:latin typeface="Century Gothic"/>
                <a:cs typeface="Century Gothic"/>
              </a:rPr>
              <a:t> </a:t>
            </a:r>
            <a:r>
              <a:rPr dirty="0" sz="1100" spc="-20">
                <a:latin typeface="Century Gothic"/>
                <a:cs typeface="Century Gothic"/>
              </a:rPr>
              <a:t>May.</a:t>
            </a:r>
            <a:endParaRPr sz="1100">
              <a:latin typeface="Century Gothic"/>
              <a:cs typeface="Century Gothic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5424632" y="2482724"/>
            <a:ext cx="3140075" cy="1734185"/>
            <a:chOff x="5424632" y="2482724"/>
            <a:chExt cx="3140075" cy="1734185"/>
          </a:xfrm>
        </p:grpSpPr>
        <p:sp>
          <p:nvSpPr>
            <p:cNvPr id="5" name="object 5" descr=""/>
            <p:cNvSpPr/>
            <p:nvPr/>
          </p:nvSpPr>
          <p:spPr>
            <a:xfrm>
              <a:off x="5435109" y="2493201"/>
              <a:ext cx="3119120" cy="1713230"/>
            </a:xfrm>
            <a:custGeom>
              <a:avLst/>
              <a:gdLst/>
              <a:ahLst/>
              <a:cxnLst/>
              <a:rect l="l" t="t" r="r" b="b"/>
              <a:pathLst>
                <a:path w="3119120" h="1713229">
                  <a:moveTo>
                    <a:pt x="2493656" y="0"/>
                  </a:moveTo>
                  <a:lnTo>
                    <a:pt x="285187" y="0"/>
                  </a:lnTo>
                  <a:lnTo>
                    <a:pt x="238928" y="3736"/>
                  </a:lnTo>
                  <a:lnTo>
                    <a:pt x="195046" y="14555"/>
                  </a:lnTo>
                  <a:lnTo>
                    <a:pt x="154127" y="31868"/>
                  </a:lnTo>
                  <a:lnTo>
                    <a:pt x="116759" y="55087"/>
                  </a:lnTo>
                  <a:lnTo>
                    <a:pt x="83529" y="83624"/>
                  </a:lnTo>
                  <a:lnTo>
                    <a:pt x="55024" y="116892"/>
                  </a:lnTo>
                  <a:lnTo>
                    <a:pt x="31832" y="154303"/>
                  </a:lnTo>
                  <a:lnTo>
                    <a:pt x="14539" y="195269"/>
                  </a:lnTo>
                  <a:lnTo>
                    <a:pt x="3732" y="239201"/>
                  </a:lnTo>
                  <a:lnTo>
                    <a:pt x="0" y="285513"/>
                  </a:lnTo>
                  <a:lnTo>
                    <a:pt x="0" y="1427537"/>
                  </a:lnTo>
                  <a:lnTo>
                    <a:pt x="3732" y="1473848"/>
                  </a:lnTo>
                  <a:lnTo>
                    <a:pt x="14539" y="1517781"/>
                  </a:lnTo>
                  <a:lnTo>
                    <a:pt x="31832" y="1558746"/>
                  </a:lnTo>
                  <a:lnTo>
                    <a:pt x="55024" y="1596157"/>
                  </a:lnTo>
                  <a:lnTo>
                    <a:pt x="83529" y="1629425"/>
                  </a:lnTo>
                  <a:lnTo>
                    <a:pt x="116759" y="1657963"/>
                  </a:lnTo>
                  <a:lnTo>
                    <a:pt x="154127" y="1681182"/>
                  </a:lnTo>
                  <a:lnTo>
                    <a:pt x="195046" y="1698495"/>
                  </a:lnTo>
                  <a:lnTo>
                    <a:pt x="238928" y="1709314"/>
                  </a:lnTo>
                  <a:lnTo>
                    <a:pt x="285187" y="1713050"/>
                  </a:lnTo>
                  <a:lnTo>
                    <a:pt x="2493656" y="1713050"/>
                  </a:lnTo>
                  <a:lnTo>
                    <a:pt x="2539915" y="1709314"/>
                  </a:lnTo>
                  <a:lnTo>
                    <a:pt x="2583797" y="1698495"/>
                  </a:lnTo>
                  <a:lnTo>
                    <a:pt x="2624716" y="1681182"/>
                  </a:lnTo>
                  <a:lnTo>
                    <a:pt x="2662084" y="1657963"/>
                  </a:lnTo>
                  <a:lnTo>
                    <a:pt x="2695314" y="1629425"/>
                  </a:lnTo>
                  <a:lnTo>
                    <a:pt x="2723819" y="1596157"/>
                  </a:lnTo>
                  <a:lnTo>
                    <a:pt x="2747011" y="1558746"/>
                  </a:lnTo>
                  <a:lnTo>
                    <a:pt x="2764304" y="1517781"/>
                  </a:lnTo>
                  <a:lnTo>
                    <a:pt x="2775111" y="1473848"/>
                  </a:lnTo>
                  <a:lnTo>
                    <a:pt x="2778843" y="1427537"/>
                  </a:lnTo>
                  <a:lnTo>
                    <a:pt x="2778843" y="713771"/>
                  </a:lnTo>
                  <a:lnTo>
                    <a:pt x="3057997" y="713771"/>
                  </a:lnTo>
                  <a:lnTo>
                    <a:pt x="2778843" y="285513"/>
                  </a:lnTo>
                  <a:lnTo>
                    <a:pt x="2775111" y="239201"/>
                  </a:lnTo>
                  <a:lnTo>
                    <a:pt x="2764304" y="195269"/>
                  </a:lnTo>
                  <a:lnTo>
                    <a:pt x="2747011" y="154303"/>
                  </a:lnTo>
                  <a:lnTo>
                    <a:pt x="2723819" y="116892"/>
                  </a:lnTo>
                  <a:lnTo>
                    <a:pt x="2695314" y="83624"/>
                  </a:lnTo>
                  <a:lnTo>
                    <a:pt x="2662084" y="55087"/>
                  </a:lnTo>
                  <a:lnTo>
                    <a:pt x="2624716" y="31868"/>
                  </a:lnTo>
                  <a:lnTo>
                    <a:pt x="2583797" y="14555"/>
                  </a:lnTo>
                  <a:lnTo>
                    <a:pt x="2539915" y="3736"/>
                  </a:lnTo>
                  <a:lnTo>
                    <a:pt x="2493656" y="0"/>
                  </a:lnTo>
                  <a:close/>
                </a:path>
                <a:path w="3119120" h="1713229">
                  <a:moveTo>
                    <a:pt x="3057997" y="713771"/>
                  </a:moveTo>
                  <a:lnTo>
                    <a:pt x="2778843" y="713771"/>
                  </a:lnTo>
                  <a:lnTo>
                    <a:pt x="3119112" y="807530"/>
                  </a:lnTo>
                  <a:lnTo>
                    <a:pt x="3057997" y="713771"/>
                  </a:lnTo>
                  <a:close/>
                </a:path>
              </a:pathLst>
            </a:custGeom>
            <a:solidFill>
              <a:srgbClr val="0049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435109" y="2493201"/>
              <a:ext cx="3119120" cy="1713230"/>
            </a:xfrm>
            <a:custGeom>
              <a:avLst/>
              <a:gdLst/>
              <a:ahLst/>
              <a:cxnLst/>
              <a:rect l="l" t="t" r="r" b="b"/>
              <a:pathLst>
                <a:path w="3119120" h="1713229">
                  <a:moveTo>
                    <a:pt x="0" y="285514"/>
                  </a:moveTo>
                  <a:lnTo>
                    <a:pt x="3732" y="239202"/>
                  </a:lnTo>
                  <a:lnTo>
                    <a:pt x="14539" y="195269"/>
                  </a:lnTo>
                  <a:lnTo>
                    <a:pt x="31832" y="154303"/>
                  </a:lnTo>
                  <a:lnTo>
                    <a:pt x="55024" y="116893"/>
                  </a:lnTo>
                  <a:lnTo>
                    <a:pt x="83529" y="83625"/>
                  </a:lnTo>
                  <a:lnTo>
                    <a:pt x="116759" y="55087"/>
                  </a:lnTo>
                  <a:lnTo>
                    <a:pt x="154127" y="31868"/>
                  </a:lnTo>
                  <a:lnTo>
                    <a:pt x="195045" y="14555"/>
                  </a:lnTo>
                  <a:lnTo>
                    <a:pt x="238928" y="3736"/>
                  </a:lnTo>
                  <a:lnTo>
                    <a:pt x="285186" y="0"/>
                  </a:lnTo>
                  <a:lnTo>
                    <a:pt x="1620991" y="0"/>
                  </a:lnTo>
                  <a:lnTo>
                    <a:pt x="2315702" y="0"/>
                  </a:lnTo>
                  <a:lnTo>
                    <a:pt x="2493655" y="0"/>
                  </a:lnTo>
                  <a:lnTo>
                    <a:pt x="2539914" y="3736"/>
                  </a:lnTo>
                  <a:lnTo>
                    <a:pt x="2583796" y="14555"/>
                  </a:lnTo>
                  <a:lnTo>
                    <a:pt x="2624715" y="31868"/>
                  </a:lnTo>
                  <a:lnTo>
                    <a:pt x="2662083" y="55087"/>
                  </a:lnTo>
                  <a:lnTo>
                    <a:pt x="2695313" y="83625"/>
                  </a:lnTo>
                  <a:lnTo>
                    <a:pt x="2723818" y="116893"/>
                  </a:lnTo>
                  <a:lnTo>
                    <a:pt x="2747010" y="154303"/>
                  </a:lnTo>
                  <a:lnTo>
                    <a:pt x="2764303" y="195269"/>
                  </a:lnTo>
                  <a:lnTo>
                    <a:pt x="2775110" y="239202"/>
                  </a:lnTo>
                  <a:lnTo>
                    <a:pt x="2778842" y="285514"/>
                  </a:lnTo>
                  <a:lnTo>
                    <a:pt x="3119111" y="807531"/>
                  </a:lnTo>
                  <a:lnTo>
                    <a:pt x="2778842" y="713771"/>
                  </a:lnTo>
                  <a:lnTo>
                    <a:pt x="2778842" y="1427537"/>
                  </a:lnTo>
                  <a:lnTo>
                    <a:pt x="2775110" y="1473849"/>
                  </a:lnTo>
                  <a:lnTo>
                    <a:pt x="2764303" y="1517781"/>
                  </a:lnTo>
                  <a:lnTo>
                    <a:pt x="2747010" y="1558747"/>
                  </a:lnTo>
                  <a:lnTo>
                    <a:pt x="2723818" y="1596158"/>
                  </a:lnTo>
                  <a:lnTo>
                    <a:pt x="2695313" y="1629426"/>
                  </a:lnTo>
                  <a:lnTo>
                    <a:pt x="2662083" y="1657963"/>
                  </a:lnTo>
                  <a:lnTo>
                    <a:pt x="2624715" y="1681182"/>
                  </a:lnTo>
                  <a:lnTo>
                    <a:pt x="2583796" y="1698495"/>
                  </a:lnTo>
                  <a:lnTo>
                    <a:pt x="2539914" y="1709314"/>
                  </a:lnTo>
                  <a:lnTo>
                    <a:pt x="2493655" y="1713051"/>
                  </a:lnTo>
                  <a:lnTo>
                    <a:pt x="2315702" y="1713051"/>
                  </a:lnTo>
                  <a:lnTo>
                    <a:pt x="1620991" y="1713051"/>
                  </a:lnTo>
                  <a:lnTo>
                    <a:pt x="285186" y="1713051"/>
                  </a:lnTo>
                  <a:lnTo>
                    <a:pt x="238928" y="1709314"/>
                  </a:lnTo>
                  <a:lnTo>
                    <a:pt x="195045" y="1698495"/>
                  </a:lnTo>
                  <a:lnTo>
                    <a:pt x="154127" y="1681182"/>
                  </a:lnTo>
                  <a:lnTo>
                    <a:pt x="116759" y="1657963"/>
                  </a:lnTo>
                  <a:lnTo>
                    <a:pt x="83529" y="1629426"/>
                  </a:lnTo>
                  <a:lnTo>
                    <a:pt x="55024" y="1596158"/>
                  </a:lnTo>
                  <a:lnTo>
                    <a:pt x="31832" y="1558747"/>
                  </a:lnTo>
                  <a:lnTo>
                    <a:pt x="14539" y="1517781"/>
                  </a:lnTo>
                  <a:lnTo>
                    <a:pt x="3732" y="1473849"/>
                  </a:lnTo>
                  <a:lnTo>
                    <a:pt x="0" y="1427537"/>
                  </a:lnTo>
                  <a:lnTo>
                    <a:pt x="0" y="713771"/>
                  </a:lnTo>
                  <a:lnTo>
                    <a:pt x="0" y="285508"/>
                  </a:lnTo>
                  <a:close/>
                </a:path>
              </a:pathLst>
            </a:custGeom>
            <a:ln w="20549">
              <a:solidFill>
                <a:srgbClr val="00497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5550065" y="2632310"/>
            <a:ext cx="2474595" cy="136080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 marR="5080">
              <a:lnSpc>
                <a:spcPct val="97000"/>
              </a:lnSpc>
              <a:spcBef>
                <a:spcPts val="135"/>
              </a:spcBef>
            </a:pPr>
            <a:r>
              <a:rPr dirty="0" sz="1000">
                <a:solidFill>
                  <a:srgbClr val="FFFFFF"/>
                </a:solidFill>
                <a:latin typeface="Century Gothic"/>
                <a:cs typeface="Century Gothic"/>
              </a:rPr>
              <a:t>“Thank</a:t>
            </a:r>
            <a:r>
              <a:rPr dirty="0" sz="1000" spc="1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000">
                <a:solidFill>
                  <a:srgbClr val="FFFFFF"/>
                </a:solidFill>
                <a:latin typeface="Century Gothic"/>
                <a:cs typeface="Century Gothic"/>
              </a:rPr>
              <a:t>you</a:t>
            </a:r>
            <a:r>
              <a:rPr dirty="0" sz="1000" spc="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000">
                <a:solidFill>
                  <a:srgbClr val="FFFFFF"/>
                </a:solidFill>
                <a:latin typeface="Century Gothic"/>
                <a:cs typeface="Century Gothic"/>
              </a:rPr>
              <a:t>for</a:t>
            </a:r>
            <a:r>
              <a:rPr dirty="0" sz="1000" spc="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00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1000" spc="1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000">
                <a:solidFill>
                  <a:srgbClr val="FFFFFF"/>
                </a:solidFill>
                <a:latin typeface="Century Gothic"/>
                <a:cs typeface="Century Gothic"/>
              </a:rPr>
              <a:t>opportunity</a:t>
            </a:r>
            <a:r>
              <a:rPr dirty="0" sz="1000" spc="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dirty="0" sz="1000" spc="-10">
                <a:solidFill>
                  <a:srgbClr val="FFFFFF"/>
                </a:solidFill>
                <a:latin typeface="Century Gothic"/>
                <a:cs typeface="Century Gothic"/>
              </a:rPr>
              <a:t>provide</a:t>
            </a:r>
            <a:r>
              <a:rPr dirty="0" sz="10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000" spc="-35">
                <a:solidFill>
                  <a:srgbClr val="FFFFFF"/>
                </a:solidFill>
                <a:latin typeface="Century Gothic"/>
                <a:cs typeface="Century Gothic"/>
              </a:rPr>
              <a:t>Medicaid</a:t>
            </a:r>
            <a:r>
              <a:rPr dirty="0" sz="1000" spc="-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Century Gothic"/>
                <a:cs typeface="Century Gothic"/>
              </a:rPr>
              <a:t>redetermination awareness</a:t>
            </a:r>
            <a:r>
              <a:rPr dirty="0" sz="1000" spc="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00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dirty="0" sz="1000" spc="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00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1000" spc="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000">
                <a:solidFill>
                  <a:srgbClr val="FFFFFF"/>
                </a:solidFill>
                <a:latin typeface="Century Gothic"/>
                <a:cs typeface="Century Gothic"/>
              </a:rPr>
              <a:t>Bulloch</a:t>
            </a:r>
            <a:r>
              <a:rPr dirty="0" sz="1000" spc="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Century Gothic"/>
                <a:cs typeface="Century Gothic"/>
              </a:rPr>
              <a:t>County </a:t>
            </a:r>
            <a:r>
              <a:rPr dirty="0" sz="1000">
                <a:solidFill>
                  <a:srgbClr val="FFFFFF"/>
                </a:solidFill>
                <a:latin typeface="Century Gothic"/>
                <a:cs typeface="Century Gothic"/>
              </a:rPr>
              <a:t>community</a:t>
            </a:r>
            <a:r>
              <a:rPr dirty="0" sz="1000" spc="114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000" spc="-4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dirty="0" sz="1000" spc="1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000">
                <a:solidFill>
                  <a:srgbClr val="FFFFFF"/>
                </a:solidFill>
                <a:latin typeface="Century Gothic"/>
                <a:cs typeface="Century Gothic"/>
              </a:rPr>
              <a:t>surrounding</a:t>
            </a:r>
            <a:r>
              <a:rPr dirty="0" sz="1000" spc="1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000" spc="-45">
                <a:solidFill>
                  <a:srgbClr val="FFFFFF"/>
                </a:solidFill>
                <a:latin typeface="Century Gothic"/>
                <a:cs typeface="Century Gothic"/>
              </a:rPr>
              <a:t>areas.</a:t>
            </a:r>
            <a:r>
              <a:rPr dirty="0" sz="1000" spc="1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dirty="0" sz="1000">
                <a:solidFill>
                  <a:srgbClr val="FFFFFF"/>
                </a:solidFill>
                <a:latin typeface="Century Gothic"/>
                <a:cs typeface="Century Gothic"/>
              </a:rPr>
              <a:t>support</a:t>
            </a:r>
            <a:r>
              <a:rPr dirty="0" sz="1000" spc="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Century Gothic"/>
                <a:cs typeface="Century Gothic"/>
              </a:rPr>
              <a:t>provided</a:t>
            </a:r>
            <a:r>
              <a:rPr dirty="0" sz="1000" spc="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000">
                <a:solidFill>
                  <a:srgbClr val="FFFFFF"/>
                </a:solidFill>
                <a:latin typeface="Century Gothic"/>
                <a:cs typeface="Century Gothic"/>
              </a:rPr>
              <a:t>has</a:t>
            </a:r>
            <a:r>
              <a:rPr dirty="0" sz="1000" spc="1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Century Gothic"/>
                <a:cs typeface="Century Gothic"/>
              </a:rPr>
              <a:t>allowed</a:t>
            </a:r>
            <a:r>
              <a:rPr dirty="0" sz="100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000" spc="65">
                <a:solidFill>
                  <a:srgbClr val="FFFFFF"/>
                </a:solidFill>
                <a:latin typeface="Century Gothic"/>
                <a:cs typeface="Century Gothic"/>
              </a:rPr>
              <a:t>us</a:t>
            </a:r>
            <a:r>
              <a:rPr dirty="0" sz="1000" spc="1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dirty="0" sz="1000">
                <a:solidFill>
                  <a:srgbClr val="FFFFFF"/>
                </a:solidFill>
                <a:latin typeface="Century Gothic"/>
                <a:cs typeface="Century Gothic"/>
              </a:rPr>
              <a:t>directly</a:t>
            </a:r>
            <a:r>
              <a:rPr dirty="0" sz="1000" spc="-10">
                <a:solidFill>
                  <a:srgbClr val="FFFFFF"/>
                </a:solidFill>
                <a:latin typeface="Century Gothic"/>
                <a:cs typeface="Century Gothic"/>
              </a:rPr>
              <a:t> impact</a:t>
            </a:r>
            <a:r>
              <a:rPr dirty="0" sz="1000">
                <a:solidFill>
                  <a:srgbClr val="FFFFFF"/>
                </a:solidFill>
                <a:latin typeface="Century Gothic"/>
                <a:cs typeface="Century Gothic"/>
              </a:rPr>
              <a:t> hundreds of</a:t>
            </a:r>
            <a:r>
              <a:rPr dirty="0" sz="1000" spc="1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Century Gothic"/>
                <a:cs typeface="Century Gothic"/>
              </a:rPr>
              <a:t>families </a:t>
            </a:r>
            <a:r>
              <a:rPr dirty="0" sz="1000">
                <a:solidFill>
                  <a:srgbClr val="FFFFFF"/>
                </a:solidFill>
                <a:latin typeface="Century Gothic"/>
                <a:cs typeface="Century Gothic"/>
              </a:rPr>
              <a:t>within</a:t>
            </a:r>
            <a:r>
              <a:rPr dirty="0" sz="1000" spc="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000">
                <a:solidFill>
                  <a:srgbClr val="FFFFFF"/>
                </a:solidFill>
                <a:latin typeface="Century Gothic"/>
                <a:cs typeface="Century Gothic"/>
              </a:rPr>
              <a:t>our</a:t>
            </a:r>
            <a:r>
              <a:rPr dirty="0" sz="1000" spc="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000" spc="-55">
                <a:solidFill>
                  <a:srgbClr val="FFFFFF"/>
                </a:solidFill>
                <a:latin typeface="Century Gothic"/>
                <a:cs typeface="Century Gothic"/>
              </a:rPr>
              <a:t>area</a:t>
            </a:r>
            <a:r>
              <a:rPr dirty="0" sz="1000" spc="7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000" spc="-4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dirty="0" sz="1000" spc="5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000">
                <a:solidFill>
                  <a:srgbClr val="FFFFFF"/>
                </a:solidFill>
                <a:latin typeface="Century Gothic"/>
                <a:cs typeface="Century Gothic"/>
              </a:rPr>
              <a:t>strive</a:t>
            </a:r>
            <a:r>
              <a:rPr dirty="0" sz="1000" spc="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000">
                <a:solidFill>
                  <a:srgbClr val="FFFFFF"/>
                </a:solidFill>
                <a:latin typeface="Century Gothic"/>
                <a:cs typeface="Century Gothic"/>
              </a:rPr>
              <a:t>towards</a:t>
            </a:r>
            <a:r>
              <a:rPr dirty="0" sz="1000" spc="7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Century Gothic"/>
                <a:cs typeface="Century Gothic"/>
              </a:rPr>
              <a:t>our </a:t>
            </a:r>
            <a:r>
              <a:rPr dirty="0" sz="1000" spc="50">
                <a:solidFill>
                  <a:srgbClr val="FFFFFF"/>
                </a:solidFill>
                <a:latin typeface="Century Gothic"/>
                <a:cs typeface="Century Gothic"/>
              </a:rPr>
              <a:t>mission</a:t>
            </a:r>
            <a:r>
              <a:rPr dirty="0" sz="10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00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dirty="0" sz="1000" spc="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000">
                <a:solidFill>
                  <a:srgbClr val="FFFFFF"/>
                </a:solidFill>
                <a:latin typeface="Century Gothic"/>
                <a:cs typeface="Century Gothic"/>
              </a:rPr>
              <a:t>improving the</a:t>
            </a:r>
            <a:r>
              <a:rPr dirty="0" sz="10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000">
                <a:solidFill>
                  <a:srgbClr val="FFFFFF"/>
                </a:solidFill>
                <a:latin typeface="Century Gothic"/>
                <a:cs typeface="Century Gothic"/>
              </a:rPr>
              <a:t>quality of</a:t>
            </a:r>
            <a:r>
              <a:rPr dirty="0" sz="1000" spc="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Century Gothic"/>
                <a:cs typeface="Century Gothic"/>
              </a:rPr>
              <a:t>life </a:t>
            </a:r>
            <a:r>
              <a:rPr dirty="0" sz="100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dirty="0" sz="1000" spc="-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00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dirty="0" sz="1000" spc="-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00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dirty="0" sz="1000" spc="-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000">
                <a:solidFill>
                  <a:srgbClr val="FFFFFF"/>
                </a:solidFill>
                <a:latin typeface="Century Gothic"/>
                <a:cs typeface="Century Gothic"/>
              </a:rPr>
              <a:t>our</a:t>
            </a:r>
            <a:r>
              <a:rPr dirty="0" sz="1000" spc="-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Century Gothic"/>
                <a:cs typeface="Century Gothic"/>
              </a:rPr>
              <a:t>citizens.”</a:t>
            </a:r>
            <a:endParaRPr sz="1000">
              <a:latin typeface="Century Gothic"/>
              <a:cs typeface="Century Gothic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15402" y="4824155"/>
            <a:ext cx="1533918" cy="1535676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67693" y="3571523"/>
            <a:ext cx="1506409" cy="75569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20"/>
              <a:t>Restoring</a:t>
            </a:r>
            <a:r>
              <a:rPr dirty="0" spc="-270"/>
              <a:t> </a:t>
            </a:r>
            <a:r>
              <a:rPr dirty="0" spc="-95"/>
              <a:t>the</a:t>
            </a:r>
            <a:r>
              <a:rPr dirty="0" spc="-265"/>
              <a:t> </a:t>
            </a:r>
            <a:r>
              <a:rPr dirty="0" spc="-125"/>
              <a:t>Breach</a:t>
            </a:r>
            <a:r>
              <a:rPr dirty="0" spc="-270"/>
              <a:t> </a:t>
            </a:r>
            <a:r>
              <a:rPr dirty="0" spc="-35"/>
              <a:t>cont’d.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87668" y="3756500"/>
            <a:ext cx="8553450" cy="104394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dirty="0" sz="1100">
                <a:latin typeface="Century Gothic"/>
                <a:cs typeface="Century Gothic"/>
              </a:rPr>
              <a:t>Challenges</a:t>
            </a:r>
            <a:r>
              <a:rPr dirty="0" sz="1100" spc="8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included</a:t>
            </a:r>
            <a:r>
              <a:rPr dirty="0" sz="1100" spc="9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the</a:t>
            </a:r>
            <a:r>
              <a:rPr dirty="0" sz="1100" spc="9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need</a:t>
            </a:r>
            <a:r>
              <a:rPr dirty="0" sz="1100" spc="9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for</a:t>
            </a:r>
            <a:r>
              <a:rPr dirty="0" sz="1100" spc="80">
                <a:latin typeface="Century Gothic"/>
                <a:cs typeface="Century Gothic"/>
              </a:rPr>
              <a:t> </a:t>
            </a:r>
            <a:r>
              <a:rPr dirty="0" sz="1100" spc="45">
                <a:latin typeface="Century Gothic"/>
                <a:cs typeface="Century Gothic"/>
              </a:rPr>
              <a:t>computers</a:t>
            </a:r>
            <a:r>
              <a:rPr dirty="0" sz="1100" spc="9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and/or</a:t>
            </a:r>
            <a:r>
              <a:rPr dirty="0" sz="1100" spc="80">
                <a:latin typeface="Century Gothic"/>
                <a:cs typeface="Century Gothic"/>
              </a:rPr>
              <a:t> </a:t>
            </a:r>
            <a:r>
              <a:rPr dirty="0" sz="1100" spc="50">
                <a:latin typeface="Century Gothic"/>
                <a:cs typeface="Century Gothic"/>
              </a:rPr>
              <a:t>iPads</a:t>
            </a:r>
            <a:r>
              <a:rPr dirty="0" sz="1100" spc="90">
                <a:latin typeface="Century Gothic"/>
                <a:cs typeface="Century Gothic"/>
              </a:rPr>
              <a:t> </a:t>
            </a:r>
            <a:r>
              <a:rPr dirty="0" sz="1100" spc="65">
                <a:latin typeface="Century Gothic"/>
                <a:cs typeface="Century Gothic"/>
              </a:rPr>
              <a:t>during</a:t>
            </a:r>
            <a:r>
              <a:rPr dirty="0" sz="1100" spc="95">
                <a:latin typeface="Century Gothic"/>
                <a:cs typeface="Century Gothic"/>
              </a:rPr>
              <a:t> </a:t>
            </a:r>
            <a:r>
              <a:rPr dirty="0" sz="1100" spc="60">
                <a:latin typeface="Century Gothic"/>
                <a:cs typeface="Century Gothic"/>
              </a:rPr>
              <a:t>community</a:t>
            </a:r>
            <a:r>
              <a:rPr dirty="0" sz="1100" spc="9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outreach</a:t>
            </a:r>
            <a:r>
              <a:rPr dirty="0" sz="1100" spc="9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events</a:t>
            </a:r>
            <a:r>
              <a:rPr dirty="0" sz="1100" spc="9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to</a:t>
            </a:r>
            <a:r>
              <a:rPr dirty="0" sz="1100" spc="90">
                <a:latin typeface="Century Gothic"/>
                <a:cs typeface="Century Gothic"/>
              </a:rPr>
              <a:t> </a:t>
            </a:r>
            <a:r>
              <a:rPr dirty="0" sz="1100" spc="45">
                <a:latin typeface="Century Gothic"/>
                <a:cs typeface="Century Gothic"/>
              </a:rPr>
              <a:t>redetermine</a:t>
            </a:r>
            <a:r>
              <a:rPr dirty="0" sz="1100" spc="95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benefits </a:t>
            </a:r>
            <a:r>
              <a:rPr dirty="0" sz="1100" spc="50">
                <a:latin typeface="Century Gothic"/>
                <a:cs typeface="Century Gothic"/>
              </a:rPr>
              <a:t>more</a:t>
            </a:r>
            <a:r>
              <a:rPr dirty="0" sz="1100" spc="20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efficiently.</a:t>
            </a:r>
            <a:endParaRPr sz="1100">
              <a:latin typeface="Century Gothic"/>
              <a:cs typeface="Century Gothic"/>
            </a:endParaRPr>
          </a:p>
          <a:p>
            <a:pPr marL="12700" marR="14604">
              <a:lnSpc>
                <a:spcPct val="102699"/>
              </a:lnSpc>
              <a:spcBef>
                <a:spcPts val="1290"/>
              </a:spcBef>
            </a:pPr>
            <a:r>
              <a:rPr dirty="0" sz="1100" spc="75">
                <a:latin typeface="Century Gothic"/>
                <a:cs typeface="Century Gothic"/>
              </a:rPr>
              <a:t>Lessons </a:t>
            </a:r>
            <a:r>
              <a:rPr dirty="0" sz="1100">
                <a:latin typeface="Century Gothic"/>
                <a:cs typeface="Century Gothic"/>
              </a:rPr>
              <a:t>learned</a:t>
            </a:r>
            <a:r>
              <a:rPr dirty="0" sz="1100" spc="85">
                <a:latin typeface="Century Gothic"/>
                <a:cs typeface="Century Gothic"/>
              </a:rPr>
              <a:t> </a:t>
            </a:r>
            <a:r>
              <a:rPr dirty="0" sz="1100" spc="50">
                <a:latin typeface="Century Gothic"/>
                <a:cs typeface="Century Gothic"/>
              </a:rPr>
              <a:t>highlighted</a:t>
            </a:r>
            <a:r>
              <a:rPr dirty="0" sz="1100" spc="8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that</a:t>
            </a:r>
            <a:r>
              <a:rPr dirty="0" sz="1100" spc="65">
                <a:latin typeface="Century Gothic"/>
                <a:cs typeface="Century Gothic"/>
              </a:rPr>
              <a:t> </a:t>
            </a:r>
            <a:r>
              <a:rPr dirty="0" sz="1100" spc="60">
                <a:latin typeface="Century Gothic"/>
                <a:cs typeface="Century Gothic"/>
              </a:rPr>
              <a:t>Bullock</a:t>
            </a:r>
            <a:r>
              <a:rPr dirty="0" sz="1100" spc="7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County</a:t>
            </a:r>
            <a:r>
              <a:rPr dirty="0" sz="1100" spc="8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and</a:t>
            </a:r>
            <a:r>
              <a:rPr dirty="0" sz="1100" spc="8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the</a:t>
            </a:r>
            <a:r>
              <a:rPr dirty="0" sz="1100" spc="85">
                <a:latin typeface="Century Gothic"/>
                <a:cs typeface="Century Gothic"/>
              </a:rPr>
              <a:t> </a:t>
            </a:r>
            <a:r>
              <a:rPr dirty="0" sz="1100" spc="70">
                <a:latin typeface="Century Gothic"/>
                <a:cs typeface="Century Gothic"/>
              </a:rPr>
              <a:t>surrounding</a:t>
            </a:r>
            <a:r>
              <a:rPr dirty="0" sz="1100" spc="8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areas</a:t>
            </a:r>
            <a:r>
              <a:rPr dirty="0" sz="1100" spc="7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have</a:t>
            </a:r>
            <a:r>
              <a:rPr dirty="0" sz="1100" spc="85">
                <a:latin typeface="Century Gothic"/>
                <a:cs typeface="Century Gothic"/>
              </a:rPr>
              <a:t> </a:t>
            </a:r>
            <a:r>
              <a:rPr dirty="0" sz="1100" spc="-110">
                <a:latin typeface="Century Gothic"/>
                <a:cs typeface="Century Gothic"/>
              </a:rPr>
              <a:t>a</a:t>
            </a:r>
            <a:r>
              <a:rPr dirty="0" sz="1100" spc="7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poverty</a:t>
            </a:r>
            <a:r>
              <a:rPr dirty="0" sz="1100" spc="7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rate</a:t>
            </a:r>
            <a:r>
              <a:rPr dirty="0" sz="1100" spc="8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of</a:t>
            </a:r>
            <a:r>
              <a:rPr dirty="0" sz="1100" spc="6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20%,</a:t>
            </a:r>
            <a:r>
              <a:rPr dirty="0" sz="1100" spc="6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which</a:t>
            </a:r>
            <a:r>
              <a:rPr dirty="0" sz="1100" spc="85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impacts </a:t>
            </a:r>
            <a:r>
              <a:rPr dirty="0" sz="1100" spc="110">
                <a:latin typeface="Century Gothic"/>
                <a:cs typeface="Century Gothic"/>
              </a:rPr>
              <a:t>Wi-</a:t>
            </a:r>
            <a:r>
              <a:rPr dirty="0" sz="1100" spc="120">
                <a:latin typeface="Century Gothic"/>
                <a:cs typeface="Century Gothic"/>
              </a:rPr>
              <a:t>Fi</a:t>
            </a:r>
            <a:r>
              <a:rPr dirty="0" sz="1100" spc="7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availability</a:t>
            </a:r>
            <a:r>
              <a:rPr dirty="0" sz="1100" spc="9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and</a:t>
            </a:r>
            <a:r>
              <a:rPr dirty="0" sz="1100" spc="9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the</a:t>
            </a:r>
            <a:r>
              <a:rPr dirty="0" sz="1100" spc="9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literacy</a:t>
            </a:r>
            <a:r>
              <a:rPr dirty="0" sz="1100" spc="9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rate</a:t>
            </a:r>
            <a:r>
              <a:rPr dirty="0" sz="1100" spc="10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of</a:t>
            </a:r>
            <a:r>
              <a:rPr dirty="0" sz="1100" spc="75">
                <a:latin typeface="Century Gothic"/>
                <a:cs typeface="Century Gothic"/>
              </a:rPr>
              <a:t> </a:t>
            </a:r>
            <a:r>
              <a:rPr dirty="0" sz="1100" spc="45">
                <a:latin typeface="Century Gothic"/>
                <a:cs typeface="Century Gothic"/>
              </a:rPr>
              <a:t>residents.</a:t>
            </a:r>
            <a:r>
              <a:rPr dirty="0" sz="1100" spc="8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Medicaid</a:t>
            </a:r>
            <a:r>
              <a:rPr dirty="0" sz="1100" spc="95">
                <a:latin typeface="Century Gothic"/>
                <a:cs typeface="Century Gothic"/>
              </a:rPr>
              <a:t> </a:t>
            </a:r>
            <a:r>
              <a:rPr dirty="0" sz="1100" spc="45">
                <a:latin typeface="Century Gothic"/>
                <a:cs typeface="Century Gothic"/>
              </a:rPr>
              <a:t>redetermination</a:t>
            </a:r>
            <a:r>
              <a:rPr dirty="0" sz="1100" spc="9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awareness</a:t>
            </a:r>
            <a:r>
              <a:rPr dirty="0" sz="1100" spc="90">
                <a:latin typeface="Century Gothic"/>
                <a:cs typeface="Century Gothic"/>
              </a:rPr>
              <a:t> </a:t>
            </a:r>
            <a:r>
              <a:rPr dirty="0" sz="1100" spc="55">
                <a:latin typeface="Century Gothic"/>
                <a:cs typeface="Century Gothic"/>
              </a:rPr>
              <a:t>requires</a:t>
            </a:r>
            <a:r>
              <a:rPr dirty="0" sz="1100" spc="9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widely</a:t>
            </a:r>
            <a:r>
              <a:rPr dirty="0" sz="1100" spc="90">
                <a:latin typeface="Century Gothic"/>
                <a:cs typeface="Century Gothic"/>
              </a:rPr>
              <a:t> </a:t>
            </a:r>
            <a:r>
              <a:rPr dirty="0" sz="1100" spc="35">
                <a:latin typeface="Century Gothic"/>
                <a:cs typeface="Century Gothic"/>
              </a:rPr>
              <a:t>disseminated </a:t>
            </a:r>
            <a:r>
              <a:rPr dirty="0" sz="1100" spc="50">
                <a:latin typeface="Century Gothic"/>
                <a:cs typeface="Century Gothic"/>
              </a:rPr>
              <a:t>information</a:t>
            </a:r>
            <a:r>
              <a:rPr dirty="0" sz="1100" spc="95">
                <a:latin typeface="Century Gothic"/>
                <a:cs typeface="Century Gothic"/>
              </a:rPr>
              <a:t> </a:t>
            </a:r>
            <a:r>
              <a:rPr dirty="0" sz="1100" spc="70">
                <a:latin typeface="Century Gothic"/>
                <a:cs typeface="Century Gothic"/>
              </a:rPr>
              <a:t>in</a:t>
            </a:r>
            <a:r>
              <a:rPr dirty="0" sz="1100" spc="9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various</a:t>
            </a:r>
            <a:r>
              <a:rPr dirty="0" sz="1100" spc="90">
                <a:latin typeface="Century Gothic"/>
                <a:cs typeface="Century Gothic"/>
              </a:rPr>
              <a:t> </a:t>
            </a:r>
            <a:r>
              <a:rPr dirty="0" sz="1100" spc="80">
                <a:latin typeface="Century Gothic"/>
                <a:cs typeface="Century Gothic"/>
              </a:rPr>
              <a:t>forms</a:t>
            </a:r>
            <a:r>
              <a:rPr dirty="0" sz="1100" spc="9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to</a:t>
            </a:r>
            <a:r>
              <a:rPr dirty="0" sz="1100" spc="90">
                <a:latin typeface="Century Gothic"/>
                <a:cs typeface="Century Gothic"/>
              </a:rPr>
              <a:t> </a:t>
            </a:r>
            <a:r>
              <a:rPr dirty="0" sz="1100" spc="70">
                <a:latin typeface="Century Gothic"/>
                <a:cs typeface="Century Gothic"/>
              </a:rPr>
              <a:t>assist</a:t>
            </a:r>
            <a:r>
              <a:rPr dirty="0" sz="1100" spc="7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the</a:t>
            </a:r>
            <a:r>
              <a:rPr dirty="0" sz="1100" spc="100">
                <a:latin typeface="Century Gothic"/>
                <a:cs typeface="Century Gothic"/>
              </a:rPr>
              <a:t> </a:t>
            </a:r>
            <a:r>
              <a:rPr dirty="0" sz="1100" spc="80">
                <a:latin typeface="Century Gothic"/>
                <a:cs typeface="Century Gothic"/>
              </a:rPr>
              <a:t>most</a:t>
            </a:r>
            <a:r>
              <a:rPr dirty="0" sz="1100" spc="7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vulnerable</a:t>
            </a:r>
            <a:r>
              <a:rPr dirty="0" sz="1100" spc="95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populations.</a:t>
            </a:r>
            <a:endParaRPr sz="1100">
              <a:latin typeface="Century Gothic"/>
              <a:cs typeface="Century Gothic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42346" y="2783093"/>
            <a:ext cx="1376155" cy="34762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35"/>
              <a:t>Northwest</a:t>
            </a:r>
            <a:r>
              <a:rPr dirty="0" spc="-265"/>
              <a:t> </a:t>
            </a:r>
            <a:r>
              <a:rPr dirty="0" spc="-95"/>
              <a:t>Georgia</a:t>
            </a:r>
            <a:r>
              <a:rPr dirty="0" spc="-275"/>
              <a:t> </a:t>
            </a:r>
            <a:r>
              <a:rPr dirty="0" spc="-95"/>
              <a:t>Hunger</a:t>
            </a:r>
            <a:r>
              <a:rPr dirty="0" spc="-260"/>
              <a:t> </a:t>
            </a:r>
            <a:r>
              <a:rPr dirty="0" spc="-70"/>
              <a:t>Ministries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93647" y="3296252"/>
            <a:ext cx="4589145" cy="662940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2700" marR="5080">
              <a:lnSpc>
                <a:spcPct val="93300"/>
              </a:lnSpc>
              <a:spcBef>
                <a:spcPts val="190"/>
              </a:spcBef>
            </a:pPr>
            <a:r>
              <a:rPr dirty="0" sz="1100" spc="145" b="1">
                <a:latin typeface="Calibri"/>
                <a:cs typeface="Calibri"/>
              </a:rPr>
              <a:t>Northwest</a:t>
            </a:r>
            <a:r>
              <a:rPr dirty="0" sz="1100" spc="110" b="1">
                <a:latin typeface="Calibri"/>
                <a:cs typeface="Calibri"/>
              </a:rPr>
              <a:t> </a:t>
            </a:r>
            <a:r>
              <a:rPr dirty="0" sz="1100" spc="145" b="1">
                <a:latin typeface="Calibri"/>
                <a:cs typeface="Calibri"/>
              </a:rPr>
              <a:t>Georgia</a:t>
            </a:r>
            <a:r>
              <a:rPr dirty="0" sz="1100" spc="110" b="1">
                <a:latin typeface="Calibri"/>
                <a:cs typeface="Calibri"/>
              </a:rPr>
              <a:t> </a:t>
            </a:r>
            <a:r>
              <a:rPr dirty="0" sz="1100" spc="175" b="1">
                <a:latin typeface="Calibri"/>
                <a:cs typeface="Calibri"/>
              </a:rPr>
              <a:t>Hunger</a:t>
            </a:r>
            <a:r>
              <a:rPr dirty="0" sz="1100" spc="105" b="1">
                <a:latin typeface="Calibri"/>
                <a:cs typeface="Calibri"/>
              </a:rPr>
              <a:t> </a:t>
            </a:r>
            <a:r>
              <a:rPr dirty="0" sz="1100" spc="114" b="1">
                <a:latin typeface="Calibri"/>
                <a:cs typeface="Calibri"/>
              </a:rPr>
              <a:t>Ministries</a:t>
            </a:r>
            <a:r>
              <a:rPr dirty="0" sz="1100" spc="100" b="1">
                <a:latin typeface="Calibri"/>
                <a:cs typeface="Calibri"/>
              </a:rPr>
              <a:t> </a:t>
            </a:r>
            <a:r>
              <a:rPr dirty="0" sz="1100" spc="90">
                <a:latin typeface="Century Gothic"/>
                <a:cs typeface="Century Gothic"/>
              </a:rPr>
              <a:t>is</a:t>
            </a:r>
            <a:r>
              <a:rPr dirty="0" sz="1100" spc="25">
                <a:latin typeface="Century Gothic"/>
                <a:cs typeface="Century Gothic"/>
              </a:rPr>
              <a:t> </a:t>
            </a:r>
            <a:r>
              <a:rPr dirty="0" sz="1100" spc="-110">
                <a:latin typeface="Century Gothic"/>
                <a:cs typeface="Century Gothic"/>
              </a:rPr>
              <a:t>a</a:t>
            </a:r>
            <a:r>
              <a:rPr dirty="0" sz="1100" spc="20">
                <a:latin typeface="Century Gothic"/>
                <a:cs typeface="Century Gothic"/>
              </a:rPr>
              <a:t> </a:t>
            </a:r>
            <a:r>
              <a:rPr dirty="0" sz="1100" spc="45">
                <a:latin typeface="Century Gothic"/>
                <a:cs typeface="Century Gothic"/>
              </a:rPr>
              <a:t>nonprofit</a:t>
            </a:r>
            <a:r>
              <a:rPr dirty="0" sz="1100" spc="15">
                <a:latin typeface="Century Gothic"/>
                <a:cs typeface="Century Gothic"/>
              </a:rPr>
              <a:t> </a:t>
            </a:r>
            <a:r>
              <a:rPr dirty="0" sz="1100" spc="-20">
                <a:latin typeface="Century Gothic"/>
                <a:cs typeface="Century Gothic"/>
              </a:rPr>
              <a:t>that </a:t>
            </a:r>
            <a:r>
              <a:rPr dirty="0" sz="1100" spc="10">
                <a:latin typeface="Century Gothic"/>
                <a:cs typeface="Century Gothic"/>
              </a:rPr>
              <a:t>provides</a:t>
            </a:r>
            <a:r>
              <a:rPr dirty="0" sz="1100" spc="60">
                <a:latin typeface="Century Gothic"/>
                <a:cs typeface="Century Gothic"/>
              </a:rPr>
              <a:t> </a:t>
            </a:r>
            <a:r>
              <a:rPr dirty="0" sz="1100" spc="10">
                <a:latin typeface="Century Gothic"/>
                <a:cs typeface="Century Gothic"/>
              </a:rPr>
              <a:t>an</a:t>
            </a:r>
            <a:r>
              <a:rPr dirty="0" sz="1100" spc="70">
                <a:latin typeface="Century Gothic"/>
                <a:cs typeface="Century Gothic"/>
              </a:rPr>
              <a:t> </a:t>
            </a:r>
            <a:r>
              <a:rPr dirty="0" sz="1100" spc="10">
                <a:latin typeface="Century Gothic"/>
                <a:cs typeface="Century Gothic"/>
              </a:rPr>
              <a:t>extensive</a:t>
            </a:r>
            <a:r>
              <a:rPr dirty="0" sz="1100" spc="70">
                <a:latin typeface="Century Gothic"/>
                <a:cs typeface="Century Gothic"/>
              </a:rPr>
              <a:t> </a:t>
            </a:r>
            <a:r>
              <a:rPr dirty="0" sz="1100" spc="55">
                <a:latin typeface="Century Gothic"/>
                <a:cs typeface="Century Gothic"/>
              </a:rPr>
              <a:t>network</a:t>
            </a:r>
            <a:r>
              <a:rPr dirty="0" sz="1100" spc="60">
                <a:latin typeface="Century Gothic"/>
                <a:cs typeface="Century Gothic"/>
              </a:rPr>
              <a:t> </a:t>
            </a:r>
            <a:r>
              <a:rPr dirty="0" sz="1100" spc="10">
                <a:latin typeface="Century Gothic"/>
                <a:cs typeface="Century Gothic"/>
              </a:rPr>
              <a:t>of</a:t>
            </a:r>
            <a:r>
              <a:rPr dirty="0" sz="1100" spc="50">
                <a:latin typeface="Century Gothic"/>
                <a:cs typeface="Century Gothic"/>
              </a:rPr>
              <a:t> </a:t>
            </a:r>
            <a:r>
              <a:rPr dirty="0" sz="1100" spc="60">
                <a:latin typeface="Century Gothic"/>
                <a:cs typeface="Century Gothic"/>
              </a:rPr>
              <a:t>community</a:t>
            </a:r>
            <a:r>
              <a:rPr dirty="0" sz="1100" spc="65">
                <a:latin typeface="Century Gothic"/>
                <a:cs typeface="Century Gothic"/>
              </a:rPr>
              <a:t> </a:t>
            </a:r>
            <a:r>
              <a:rPr dirty="0" sz="1100" spc="50">
                <a:latin typeface="Century Gothic"/>
                <a:cs typeface="Century Gothic"/>
              </a:rPr>
              <a:t>partners</a:t>
            </a:r>
            <a:r>
              <a:rPr dirty="0" sz="1100" spc="60">
                <a:latin typeface="Century Gothic"/>
                <a:cs typeface="Century Gothic"/>
              </a:rPr>
              <a:t> </a:t>
            </a:r>
            <a:r>
              <a:rPr dirty="0" sz="1100" spc="-25">
                <a:latin typeface="Century Gothic"/>
                <a:cs typeface="Century Gothic"/>
              </a:rPr>
              <a:t>and </a:t>
            </a:r>
            <a:r>
              <a:rPr dirty="0" sz="1100">
                <a:latin typeface="Century Gothic"/>
                <a:cs typeface="Century Gothic"/>
              </a:rPr>
              <a:t>volunteers</a:t>
            </a:r>
            <a:r>
              <a:rPr dirty="0" sz="1100" spc="150">
                <a:latin typeface="Century Gothic"/>
                <a:cs typeface="Century Gothic"/>
              </a:rPr>
              <a:t> </a:t>
            </a:r>
            <a:r>
              <a:rPr dirty="0" sz="1100" spc="70">
                <a:latin typeface="Century Gothic"/>
                <a:cs typeface="Century Gothic"/>
              </a:rPr>
              <a:t>with</a:t>
            </a:r>
            <a:r>
              <a:rPr dirty="0" sz="1100" spc="16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the</a:t>
            </a:r>
            <a:r>
              <a:rPr dirty="0" sz="1100" spc="16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tools</a:t>
            </a:r>
            <a:r>
              <a:rPr dirty="0" sz="1100" spc="15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and</a:t>
            </a:r>
            <a:r>
              <a:rPr dirty="0" sz="1100" spc="16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expertise</a:t>
            </a:r>
            <a:r>
              <a:rPr dirty="0" sz="1100" spc="16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to</a:t>
            </a:r>
            <a:r>
              <a:rPr dirty="0" sz="1100" spc="15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lead</a:t>
            </a:r>
            <a:r>
              <a:rPr dirty="0" sz="1100" spc="16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fellow</a:t>
            </a:r>
            <a:r>
              <a:rPr dirty="0" sz="1100" spc="160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Georgians </a:t>
            </a:r>
            <a:r>
              <a:rPr dirty="0" sz="1100">
                <a:latin typeface="Century Gothic"/>
                <a:cs typeface="Century Gothic"/>
              </a:rPr>
              <a:t>out</a:t>
            </a:r>
            <a:r>
              <a:rPr dirty="0" sz="1100" spc="5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of</a:t>
            </a:r>
            <a:r>
              <a:rPr dirty="0" sz="1100" spc="55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poverty.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93647" y="4097876"/>
            <a:ext cx="4739640" cy="20866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110489">
              <a:lnSpc>
                <a:spcPct val="100600"/>
              </a:lnSpc>
              <a:spcBef>
                <a:spcPts val="90"/>
              </a:spcBef>
            </a:pPr>
            <a:r>
              <a:rPr dirty="0" sz="1100" spc="70">
                <a:latin typeface="Century Gothic"/>
                <a:cs typeface="Century Gothic"/>
              </a:rPr>
              <a:t>The</a:t>
            </a:r>
            <a:r>
              <a:rPr dirty="0" sz="1100" spc="9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grant</a:t>
            </a:r>
            <a:r>
              <a:rPr dirty="0" sz="1100" spc="75">
                <a:latin typeface="Century Gothic"/>
                <a:cs typeface="Century Gothic"/>
              </a:rPr>
              <a:t> </a:t>
            </a:r>
            <a:r>
              <a:rPr dirty="0" sz="1100" spc="65">
                <a:latin typeface="Century Gothic"/>
                <a:cs typeface="Century Gothic"/>
              </a:rPr>
              <a:t>funds</a:t>
            </a:r>
            <a:r>
              <a:rPr dirty="0" sz="1100" spc="9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were</a:t>
            </a:r>
            <a:r>
              <a:rPr dirty="0" sz="1100" spc="90">
                <a:latin typeface="Century Gothic"/>
                <a:cs typeface="Century Gothic"/>
              </a:rPr>
              <a:t> </a:t>
            </a:r>
            <a:r>
              <a:rPr dirty="0" sz="1100" spc="55">
                <a:latin typeface="Century Gothic"/>
                <a:cs typeface="Century Gothic"/>
              </a:rPr>
              <a:t>utilized</a:t>
            </a:r>
            <a:r>
              <a:rPr dirty="0" sz="1100" spc="9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to</a:t>
            </a:r>
            <a:r>
              <a:rPr dirty="0" sz="1100" spc="8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staff</a:t>
            </a:r>
            <a:r>
              <a:rPr dirty="0" sz="1100" spc="7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several</a:t>
            </a:r>
            <a:r>
              <a:rPr dirty="0" sz="1100" spc="75">
                <a:latin typeface="Century Gothic"/>
                <a:cs typeface="Century Gothic"/>
              </a:rPr>
              <a:t> </a:t>
            </a:r>
            <a:r>
              <a:rPr dirty="0" sz="1100" spc="60">
                <a:latin typeface="Century Gothic"/>
                <a:cs typeface="Century Gothic"/>
              </a:rPr>
              <a:t>community</a:t>
            </a:r>
            <a:r>
              <a:rPr dirty="0" sz="1100" spc="90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events, </a:t>
            </a:r>
            <a:r>
              <a:rPr dirty="0" sz="1100" spc="50">
                <a:latin typeface="Century Gothic"/>
                <a:cs typeface="Century Gothic"/>
              </a:rPr>
              <a:t>set</a:t>
            </a:r>
            <a:r>
              <a:rPr dirty="0" sz="1100" spc="4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up</a:t>
            </a:r>
            <a:r>
              <a:rPr dirty="0" sz="1100" spc="6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an</a:t>
            </a:r>
            <a:r>
              <a:rPr dirty="0" sz="1100" spc="60">
                <a:latin typeface="Century Gothic"/>
                <a:cs typeface="Century Gothic"/>
              </a:rPr>
              <a:t> </a:t>
            </a:r>
            <a:r>
              <a:rPr dirty="0" sz="1100" spc="50">
                <a:latin typeface="Century Gothic"/>
                <a:cs typeface="Century Gothic"/>
              </a:rPr>
              <a:t>information</a:t>
            </a:r>
            <a:r>
              <a:rPr dirty="0" sz="1100" spc="6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table</a:t>
            </a:r>
            <a:r>
              <a:rPr dirty="0" sz="1100" spc="6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at</a:t>
            </a:r>
            <a:r>
              <a:rPr dirty="0" sz="1100" spc="4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the</a:t>
            </a:r>
            <a:r>
              <a:rPr dirty="0" sz="1100" spc="6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food</a:t>
            </a:r>
            <a:r>
              <a:rPr dirty="0" sz="1100" spc="6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pantry</a:t>
            </a:r>
            <a:r>
              <a:rPr dirty="0" sz="1100" spc="5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for</a:t>
            </a:r>
            <a:r>
              <a:rPr dirty="0" sz="1100" spc="50">
                <a:latin typeface="Century Gothic"/>
                <a:cs typeface="Century Gothic"/>
              </a:rPr>
              <a:t> </a:t>
            </a:r>
            <a:r>
              <a:rPr dirty="0" sz="1100" spc="-110">
                <a:latin typeface="Century Gothic"/>
                <a:cs typeface="Century Gothic"/>
              </a:rPr>
              <a:t>a</a:t>
            </a:r>
            <a:r>
              <a:rPr dirty="0" sz="1100" spc="5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total</a:t>
            </a:r>
            <a:r>
              <a:rPr dirty="0" sz="1100" spc="4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of</a:t>
            </a:r>
            <a:r>
              <a:rPr dirty="0" sz="1100" spc="40">
                <a:latin typeface="Century Gothic"/>
                <a:cs typeface="Century Gothic"/>
              </a:rPr>
              <a:t> </a:t>
            </a:r>
            <a:r>
              <a:rPr dirty="0" sz="1100" spc="-25">
                <a:latin typeface="Century Gothic"/>
                <a:cs typeface="Century Gothic"/>
              </a:rPr>
              <a:t>27 </a:t>
            </a:r>
            <a:r>
              <a:rPr dirty="0" sz="1100">
                <a:latin typeface="Century Gothic"/>
                <a:cs typeface="Century Gothic"/>
              </a:rPr>
              <a:t>days,</a:t>
            </a:r>
            <a:r>
              <a:rPr dirty="0" sz="1100" spc="6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compensate</a:t>
            </a:r>
            <a:r>
              <a:rPr dirty="0" sz="1100" spc="8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staff</a:t>
            </a:r>
            <a:r>
              <a:rPr dirty="0" sz="1100" spc="6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for</a:t>
            </a:r>
            <a:r>
              <a:rPr dirty="0" sz="1100" spc="70">
                <a:latin typeface="Century Gothic"/>
                <a:cs typeface="Century Gothic"/>
              </a:rPr>
              <a:t> </a:t>
            </a:r>
            <a:r>
              <a:rPr dirty="0" sz="1100" spc="60">
                <a:latin typeface="Century Gothic"/>
                <a:cs typeface="Century Gothic"/>
              </a:rPr>
              <a:t>their</a:t>
            </a:r>
            <a:r>
              <a:rPr dirty="0" sz="1100" spc="6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time,</a:t>
            </a:r>
            <a:r>
              <a:rPr dirty="0" sz="1100" spc="6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and</a:t>
            </a:r>
            <a:r>
              <a:rPr dirty="0" sz="1100" spc="80">
                <a:latin typeface="Century Gothic"/>
                <a:cs typeface="Century Gothic"/>
              </a:rPr>
              <a:t> </a:t>
            </a:r>
            <a:r>
              <a:rPr dirty="0" sz="1100" spc="-20">
                <a:latin typeface="Century Gothic"/>
                <a:cs typeface="Century Gothic"/>
              </a:rPr>
              <a:t>place</a:t>
            </a:r>
            <a:r>
              <a:rPr dirty="0" sz="1100" spc="8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ads</a:t>
            </a:r>
            <a:r>
              <a:rPr dirty="0" sz="1100" spc="70">
                <a:latin typeface="Century Gothic"/>
                <a:cs typeface="Century Gothic"/>
              </a:rPr>
              <a:t> in</a:t>
            </a:r>
            <a:r>
              <a:rPr dirty="0" sz="1100" spc="80">
                <a:latin typeface="Century Gothic"/>
                <a:cs typeface="Century Gothic"/>
              </a:rPr>
              <a:t> </a:t>
            </a:r>
            <a:r>
              <a:rPr dirty="0" sz="1100" spc="-25">
                <a:latin typeface="Century Gothic"/>
                <a:cs typeface="Century Gothic"/>
              </a:rPr>
              <a:t>the </a:t>
            </a:r>
            <a:r>
              <a:rPr dirty="0" sz="1100" spc="35">
                <a:latin typeface="Century Gothic"/>
                <a:cs typeface="Century Gothic"/>
              </a:rPr>
              <a:t>community.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Century Gothic"/>
              <a:cs typeface="Century Gothic"/>
            </a:endParaRPr>
          </a:p>
          <a:p>
            <a:pPr marL="12700" marR="292735">
              <a:lnSpc>
                <a:spcPct val="102699"/>
              </a:lnSpc>
            </a:pPr>
            <a:r>
              <a:rPr dirty="0" sz="1100" spc="70">
                <a:latin typeface="Century Gothic"/>
                <a:cs typeface="Century Gothic"/>
              </a:rPr>
              <a:t>The</a:t>
            </a:r>
            <a:r>
              <a:rPr dirty="0" sz="1100" spc="8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impact</a:t>
            </a:r>
            <a:r>
              <a:rPr dirty="0" sz="1100" spc="7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included</a:t>
            </a:r>
            <a:r>
              <a:rPr dirty="0" sz="1100" spc="8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reaching</a:t>
            </a:r>
            <a:r>
              <a:rPr dirty="0" sz="1100" spc="9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over</a:t>
            </a:r>
            <a:r>
              <a:rPr dirty="0" sz="1100" spc="8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1,600</a:t>
            </a:r>
            <a:r>
              <a:rPr dirty="0" sz="1100" spc="8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people</a:t>
            </a:r>
            <a:r>
              <a:rPr dirty="0" sz="1100" spc="90">
                <a:latin typeface="Century Gothic"/>
                <a:cs typeface="Century Gothic"/>
              </a:rPr>
              <a:t> </a:t>
            </a:r>
            <a:r>
              <a:rPr dirty="0" sz="1100" spc="65">
                <a:latin typeface="Century Gothic"/>
                <a:cs typeface="Century Gothic"/>
              </a:rPr>
              <a:t>through</a:t>
            </a:r>
            <a:r>
              <a:rPr dirty="0" sz="1100" spc="90">
                <a:latin typeface="Century Gothic"/>
                <a:cs typeface="Century Gothic"/>
              </a:rPr>
              <a:t> </a:t>
            </a:r>
            <a:r>
              <a:rPr dirty="0" sz="1100" spc="-25">
                <a:latin typeface="Century Gothic"/>
                <a:cs typeface="Century Gothic"/>
              </a:rPr>
              <a:t>the </a:t>
            </a:r>
            <a:r>
              <a:rPr dirty="0" sz="1100">
                <a:latin typeface="Century Gothic"/>
                <a:cs typeface="Century Gothic"/>
              </a:rPr>
              <a:t>client</a:t>
            </a:r>
            <a:r>
              <a:rPr dirty="0" sz="1100" spc="4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choice</a:t>
            </a:r>
            <a:r>
              <a:rPr dirty="0" sz="1100" spc="6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pantry</a:t>
            </a:r>
            <a:r>
              <a:rPr dirty="0" sz="1100" spc="5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and</a:t>
            </a:r>
            <a:r>
              <a:rPr dirty="0" sz="1100" spc="60">
                <a:latin typeface="Century Gothic"/>
                <a:cs typeface="Century Gothic"/>
              </a:rPr>
              <a:t> </a:t>
            </a:r>
            <a:r>
              <a:rPr dirty="0" sz="1100" spc="-45">
                <a:latin typeface="Century Gothic"/>
                <a:cs typeface="Century Gothic"/>
              </a:rPr>
              <a:t>1,100</a:t>
            </a:r>
            <a:r>
              <a:rPr dirty="0" sz="1100" spc="55">
                <a:latin typeface="Century Gothic"/>
                <a:cs typeface="Century Gothic"/>
              </a:rPr>
              <a:t> </a:t>
            </a:r>
            <a:r>
              <a:rPr dirty="0" sz="1100" spc="45">
                <a:latin typeface="Century Gothic"/>
                <a:cs typeface="Century Gothic"/>
              </a:rPr>
              <a:t>individuals</a:t>
            </a:r>
            <a:r>
              <a:rPr dirty="0" sz="1100" spc="55">
                <a:latin typeface="Century Gothic"/>
                <a:cs typeface="Century Gothic"/>
              </a:rPr>
              <a:t> </a:t>
            </a:r>
            <a:r>
              <a:rPr dirty="0" sz="1100" spc="60">
                <a:latin typeface="Century Gothic"/>
                <a:cs typeface="Century Gothic"/>
              </a:rPr>
              <a:t>through </a:t>
            </a:r>
            <a:r>
              <a:rPr dirty="0" sz="1100" spc="50">
                <a:latin typeface="Century Gothic"/>
                <a:cs typeface="Century Gothic"/>
              </a:rPr>
              <a:t>community </a:t>
            </a:r>
            <a:r>
              <a:rPr dirty="0" sz="1100" spc="-10">
                <a:latin typeface="Century Gothic"/>
                <a:cs typeface="Century Gothic"/>
              </a:rPr>
              <a:t>events.</a:t>
            </a:r>
            <a:endParaRPr sz="1100">
              <a:latin typeface="Century Gothic"/>
              <a:cs typeface="Century Gothic"/>
            </a:endParaRPr>
          </a:p>
          <a:p>
            <a:pPr marL="12700" marR="5080">
              <a:lnSpc>
                <a:spcPct val="106400"/>
              </a:lnSpc>
              <a:spcBef>
                <a:spcPts val="1285"/>
              </a:spcBef>
            </a:pPr>
            <a:r>
              <a:rPr dirty="0" sz="1100" spc="75">
                <a:latin typeface="Century Gothic"/>
                <a:cs typeface="Century Gothic"/>
              </a:rPr>
              <a:t>Lessons</a:t>
            </a:r>
            <a:r>
              <a:rPr dirty="0" sz="1100" spc="45">
                <a:latin typeface="Century Gothic"/>
                <a:cs typeface="Century Gothic"/>
              </a:rPr>
              <a:t> </a:t>
            </a:r>
            <a:r>
              <a:rPr dirty="0" sz="1100" spc="20">
                <a:latin typeface="Century Gothic"/>
                <a:cs typeface="Century Gothic"/>
              </a:rPr>
              <a:t>learned</a:t>
            </a:r>
            <a:r>
              <a:rPr dirty="0" sz="1100" spc="50">
                <a:latin typeface="Century Gothic"/>
                <a:cs typeface="Century Gothic"/>
              </a:rPr>
              <a:t> </a:t>
            </a:r>
            <a:r>
              <a:rPr dirty="0" sz="1100" spc="20">
                <a:latin typeface="Century Gothic"/>
                <a:cs typeface="Century Gothic"/>
              </a:rPr>
              <a:t>emphasized</a:t>
            </a:r>
            <a:r>
              <a:rPr dirty="0" sz="1100" spc="50">
                <a:latin typeface="Century Gothic"/>
                <a:cs typeface="Century Gothic"/>
              </a:rPr>
              <a:t> </a:t>
            </a:r>
            <a:r>
              <a:rPr dirty="0" sz="1100" spc="20">
                <a:latin typeface="Century Gothic"/>
                <a:cs typeface="Century Gothic"/>
              </a:rPr>
              <a:t>that</a:t>
            </a:r>
            <a:r>
              <a:rPr dirty="0" sz="1100" spc="35">
                <a:latin typeface="Century Gothic"/>
                <a:cs typeface="Century Gothic"/>
              </a:rPr>
              <a:t> </a:t>
            </a:r>
            <a:r>
              <a:rPr dirty="0" sz="1100" spc="10">
                <a:latin typeface="Century Gothic"/>
                <a:cs typeface="Century Gothic"/>
              </a:rPr>
              <a:t>people</a:t>
            </a:r>
            <a:r>
              <a:rPr dirty="0" sz="1100" spc="50">
                <a:latin typeface="Century Gothic"/>
                <a:cs typeface="Century Gothic"/>
              </a:rPr>
              <a:t> </a:t>
            </a:r>
            <a:r>
              <a:rPr dirty="0" sz="1100" spc="20">
                <a:latin typeface="Century Gothic"/>
                <a:cs typeface="Century Gothic"/>
              </a:rPr>
              <a:t>benefit</a:t>
            </a:r>
            <a:r>
              <a:rPr dirty="0" sz="1100" spc="30">
                <a:latin typeface="Century Gothic"/>
                <a:cs typeface="Century Gothic"/>
              </a:rPr>
              <a:t> </a:t>
            </a:r>
            <a:r>
              <a:rPr dirty="0" sz="1100" spc="80">
                <a:latin typeface="Century Gothic"/>
                <a:cs typeface="Century Gothic"/>
              </a:rPr>
              <a:t>most</a:t>
            </a:r>
            <a:r>
              <a:rPr dirty="0" sz="1100" spc="35">
                <a:latin typeface="Century Gothic"/>
                <a:cs typeface="Century Gothic"/>
              </a:rPr>
              <a:t> </a:t>
            </a:r>
            <a:r>
              <a:rPr dirty="0" sz="1100" spc="60">
                <a:latin typeface="Century Gothic"/>
                <a:cs typeface="Century Gothic"/>
              </a:rPr>
              <a:t>from</a:t>
            </a:r>
            <a:r>
              <a:rPr dirty="0" sz="1100" spc="65">
                <a:latin typeface="Century Gothic"/>
                <a:cs typeface="Century Gothic"/>
              </a:rPr>
              <a:t> </a:t>
            </a:r>
            <a:r>
              <a:rPr dirty="0" sz="1100" spc="45">
                <a:latin typeface="Century Gothic"/>
                <a:cs typeface="Century Gothic"/>
              </a:rPr>
              <a:t>flyers </a:t>
            </a:r>
            <a:r>
              <a:rPr dirty="0" sz="1100">
                <a:latin typeface="Century Gothic"/>
                <a:cs typeface="Century Gothic"/>
              </a:rPr>
              <a:t>and</a:t>
            </a:r>
            <a:r>
              <a:rPr dirty="0" sz="1100" spc="9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one-on-one</a:t>
            </a:r>
            <a:r>
              <a:rPr dirty="0" sz="1100" spc="9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direction,</a:t>
            </a:r>
            <a:r>
              <a:rPr dirty="0" sz="1100" spc="7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and</a:t>
            </a:r>
            <a:r>
              <a:rPr dirty="0" sz="1100" spc="9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having</a:t>
            </a:r>
            <a:r>
              <a:rPr dirty="0" sz="1100" spc="90">
                <a:latin typeface="Century Gothic"/>
                <a:cs typeface="Century Gothic"/>
              </a:rPr>
              <a:t> </a:t>
            </a:r>
            <a:r>
              <a:rPr dirty="0" sz="1100" spc="110">
                <a:latin typeface="Century Gothic"/>
                <a:cs typeface="Century Gothic"/>
              </a:rPr>
              <a:t>Wi-</a:t>
            </a:r>
            <a:r>
              <a:rPr dirty="0" sz="1100" spc="120">
                <a:latin typeface="Century Gothic"/>
                <a:cs typeface="Century Gothic"/>
              </a:rPr>
              <a:t>Fi</a:t>
            </a:r>
            <a:r>
              <a:rPr dirty="0" sz="1100" spc="7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available</a:t>
            </a:r>
            <a:r>
              <a:rPr dirty="0" sz="1100" spc="90">
                <a:latin typeface="Century Gothic"/>
                <a:cs typeface="Century Gothic"/>
              </a:rPr>
              <a:t> </a:t>
            </a:r>
            <a:r>
              <a:rPr dirty="0" sz="1100" spc="-25">
                <a:latin typeface="Century Gothic"/>
                <a:cs typeface="Century Gothic"/>
              </a:rPr>
              <a:t>for </a:t>
            </a:r>
            <a:r>
              <a:rPr dirty="0" sz="1100" spc="45">
                <a:latin typeface="Century Gothic"/>
                <a:cs typeface="Century Gothic"/>
              </a:rPr>
              <a:t>individuals </a:t>
            </a:r>
            <a:r>
              <a:rPr dirty="0" sz="1100">
                <a:latin typeface="Century Gothic"/>
                <a:cs typeface="Century Gothic"/>
              </a:rPr>
              <a:t>to</a:t>
            </a:r>
            <a:r>
              <a:rPr dirty="0" sz="1100" spc="4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log</a:t>
            </a:r>
            <a:r>
              <a:rPr dirty="0" sz="1100" spc="55">
                <a:latin typeface="Century Gothic"/>
                <a:cs typeface="Century Gothic"/>
              </a:rPr>
              <a:t> </a:t>
            </a:r>
            <a:r>
              <a:rPr dirty="0" sz="1100" spc="70">
                <a:latin typeface="Century Gothic"/>
                <a:cs typeface="Century Gothic"/>
              </a:rPr>
              <a:t>in</a:t>
            </a:r>
            <a:r>
              <a:rPr dirty="0" sz="1100" spc="5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was</a:t>
            </a:r>
            <a:r>
              <a:rPr dirty="0" sz="1100" spc="50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helpful.</a:t>
            </a:r>
            <a:endParaRPr sz="1100">
              <a:latin typeface="Century Gothic"/>
              <a:cs typeface="Century Gothic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4173" y="2548104"/>
            <a:ext cx="1256841" cy="629140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6631680" y="2591691"/>
            <a:ext cx="2397125" cy="1708150"/>
            <a:chOff x="6631680" y="2591691"/>
            <a:chExt cx="2397125" cy="1708150"/>
          </a:xfrm>
        </p:grpSpPr>
        <p:sp>
          <p:nvSpPr>
            <p:cNvPr id="7" name="object 7" descr=""/>
            <p:cNvSpPr/>
            <p:nvPr/>
          </p:nvSpPr>
          <p:spPr>
            <a:xfrm>
              <a:off x="6639385" y="2599396"/>
              <a:ext cx="2381885" cy="1692910"/>
            </a:xfrm>
            <a:custGeom>
              <a:avLst/>
              <a:gdLst/>
              <a:ahLst/>
              <a:cxnLst/>
              <a:rect l="l" t="t" r="r" b="b"/>
              <a:pathLst>
                <a:path w="2381884" h="1692910">
                  <a:moveTo>
                    <a:pt x="992364" y="1195541"/>
                  </a:moveTo>
                  <a:lnTo>
                    <a:pt x="396946" y="1195541"/>
                  </a:lnTo>
                  <a:lnTo>
                    <a:pt x="299900" y="1692529"/>
                  </a:lnTo>
                  <a:lnTo>
                    <a:pt x="992364" y="1195541"/>
                  </a:lnTo>
                  <a:close/>
                </a:path>
                <a:path w="2381884" h="1692910">
                  <a:moveTo>
                    <a:pt x="2182641" y="0"/>
                  </a:moveTo>
                  <a:lnTo>
                    <a:pt x="199033" y="0"/>
                  </a:lnTo>
                  <a:lnTo>
                    <a:pt x="153396" y="5262"/>
                  </a:lnTo>
                  <a:lnTo>
                    <a:pt x="111503" y="20253"/>
                  </a:lnTo>
                  <a:lnTo>
                    <a:pt x="74548" y="43775"/>
                  </a:lnTo>
                  <a:lnTo>
                    <a:pt x="43725" y="74633"/>
                  </a:lnTo>
                  <a:lnTo>
                    <a:pt x="20230" y="111630"/>
                  </a:lnTo>
                  <a:lnTo>
                    <a:pt x="5256" y="153572"/>
                  </a:lnTo>
                  <a:lnTo>
                    <a:pt x="0" y="199260"/>
                  </a:lnTo>
                  <a:lnTo>
                    <a:pt x="0" y="996285"/>
                  </a:lnTo>
                  <a:lnTo>
                    <a:pt x="5256" y="1041969"/>
                  </a:lnTo>
                  <a:lnTo>
                    <a:pt x="20230" y="1083910"/>
                  </a:lnTo>
                  <a:lnTo>
                    <a:pt x="43725" y="1120907"/>
                  </a:lnTo>
                  <a:lnTo>
                    <a:pt x="74548" y="1151765"/>
                  </a:lnTo>
                  <a:lnTo>
                    <a:pt x="111503" y="1175288"/>
                  </a:lnTo>
                  <a:lnTo>
                    <a:pt x="153396" y="1190278"/>
                  </a:lnTo>
                  <a:lnTo>
                    <a:pt x="199033" y="1195541"/>
                  </a:lnTo>
                  <a:lnTo>
                    <a:pt x="2182641" y="1195541"/>
                  </a:lnTo>
                  <a:lnTo>
                    <a:pt x="2228277" y="1190278"/>
                  </a:lnTo>
                  <a:lnTo>
                    <a:pt x="2270170" y="1175288"/>
                  </a:lnTo>
                  <a:lnTo>
                    <a:pt x="2307125" y="1151765"/>
                  </a:lnTo>
                  <a:lnTo>
                    <a:pt x="2337948" y="1120907"/>
                  </a:lnTo>
                  <a:lnTo>
                    <a:pt x="2361444" y="1083910"/>
                  </a:lnTo>
                  <a:lnTo>
                    <a:pt x="2376417" y="1041969"/>
                  </a:lnTo>
                  <a:lnTo>
                    <a:pt x="2381674" y="996285"/>
                  </a:lnTo>
                  <a:lnTo>
                    <a:pt x="2381674" y="199260"/>
                  </a:lnTo>
                  <a:lnTo>
                    <a:pt x="2376417" y="153572"/>
                  </a:lnTo>
                  <a:lnTo>
                    <a:pt x="2361444" y="111630"/>
                  </a:lnTo>
                  <a:lnTo>
                    <a:pt x="2337948" y="74633"/>
                  </a:lnTo>
                  <a:lnTo>
                    <a:pt x="2307125" y="43775"/>
                  </a:lnTo>
                  <a:lnTo>
                    <a:pt x="2270170" y="20253"/>
                  </a:lnTo>
                  <a:lnTo>
                    <a:pt x="2228277" y="5262"/>
                  </a:lnTo>
                  <a:lnTo>
                    <a:pt x="2182641" y="0"/>
                  </a:lnTo>
                  <a:close/>
                </a:path>
              </a:pathLst>
            </a:custGeom>
            <a:solidFill>
              <a:srgbClr val="1560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639385" y="2599396"/>
              <a:ext cx="2381885" cy="1692910"/>
            </a:xfrm>
            <a:custGeom>
              <a:avLst/>
              <a:gdLst/>
              <a:ahLst/>
              <a:cxnLst/>
              <a:rect l="l" t="t" r="r" b="b"/>
              <a:pathLst>
                <a:path w="2381884" h="1692910">
                  <a:moveTo>
                    <a:pt x="0" y="199260"/>
                  </a:moveTo>
                  <a:lnTo>
                    <a:pt x="5256" y="153572"/>
                  </a:lnTo>
                  <a:lnTo>
                    <a:pt x="20229" y="111630"/>
                  </a:lnTo>
                  <a:lnTo>
                    <a:pt x="43725" y="74633"/>
                  </a:lnTo>
                  <a:lnTo>
                    <a:pt x="74547" y="43775"/>
                  </a:lnTo>
                  <a:lnTo>
                    <a:pt x="111503" y="20253"/>
                  </a:lnTo>
                  <a:lnTo>
                    <a:pt x="153396" y="5262"/>
                  </a:lnTo>
                  <a:lnTo>
                    <a:pt x="199032" y="0"/>
                  </a:lnTo>
                  <a:lnTo>
                    <a:pt x="396945" y="0"/>
                  </a:lnTo>
                  <a:lnTo>
                    <a:pt x="992364" y="0"/>
                  </a:lnTo>
                  <a:lnTo>
                    <a:pt x="2182640" y="0"/>
                  </a:lnTo>
                  <a:lnTo>
                    <a:pt x="2228276" y="5262"/>
                  </a:lnTo>
                  <a:lnTo>
                    <a:pt x="2270169" y="20253"/>
                  </a:lnTo>
                  <a:lnTo>
                    <a:pt x="2307125" y="43775"/>
                  </a:lnTo>
                  <a:lnTo>
                    <a:pt x="2337947" y="74633"/>
                  </a:lnTo>
                  <a:lnTo>
                    <a:pt x="2361443" y="111630"/>
                  </a:lnTo>
                  <a:lnTo>
                    <a:pt x="2376416" y="153572"/>
                  </a:lnTo>
                  <a:lnTo>
                    <a:pt x="2381673" y="199260"/>
                  </a:lnTo>
                  <a:lnTo>
                    <a:pt x="2381673" y="697398"/>
                  </a:lnTo>
                  <a:lnTo>
                    <a:pt x="2381673" y="996285"/>
                  </a:lnTo>
                  <a:lnTo>
                    <a:pt x="2376416" y="1041969"/>
                  </a:lnTo>
                  <a:lnTo>
                    <a:pt x="2361443" y="1083910"/>
                  </a:lnTo>
                  <a:lnTo>
                    <a:pt x="2337947" y="1120908"/>
                  </a:lnTo>
                  <a:lnTo>
                    <a:pt x="2307125" y="1151766"/>
                  </a:lnTo>
                  <a:lnTo>
                    <a:pt x="2270169" y="1175288"/>
                  </a:lnTo>
                  <a:lnTo>
                    <a:pt x="2228276" y="1190278"/>
                  </a:lnTo>
                  <a:lnTo>
                    <a:pt x="2182640" y="1195541"/>
                  </a:lnTo>
                  <a:lnTo>
                    <a:pt x="992364" y="1195541"/>
                  </a:lnTo>
                  <a:lnTo>
                    <a:pt x="299899" y="1692529"/>
                  </a:lnTo>
                  <a:lnTo>
                    <a:pt x="396945" y="1195541"/>
                  </a:lnTo>
                  <a:lnTo>
                    <a:pt x="199032" y="1195541"/>
                  </a:lnTo>
                  <a:lnTo>
                    <a:pt x="153396" y="1190278"/>
                  </a:lnTo>
                  <a:lnTo>
                    <a:pt x="111503" y="1175288"/>
                  </a:lnTo>
                  <a:lnTo>
                    <a:pt x="74547" y="1151766"/>
                  </a:lnTo>
                  <a:lnTo>
                    <a:pt x="43725" y="1120908"/>
                  </a:lnTo>
                  <a:lnTo>
                    <a:pt x="20229" y="1083910"/>
                  </a:lnTo>
                  <a:lnTo>
                    <a:pt x="5256" y="1041969"/>
                  </a:lnTo>
                  <a:lnTo>
                    <a:pt x="0" y="996280"/>
                  </a:lnTo>
                  <a:lnTo>
                    <a:pt x="0" y="697398"/>
                  </a:lnTo>
                  <a:lnTo>
                    <a:pt x="0" y="199260"/>
                  </a:lnTo>
                  <a:close/>
                </a:path>
              </a:pathLst>
            </a:custGeom>
            <a:ln w="15410">
              <a:solidFill>
                <a:srgbClr val="22884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6722927" y="2625169"/>
            <a:ext cx="2193290" cy="11264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635">
              <a:lnSpc>
                <a:spcPct val="100299"/>
              </a:lnSpc>
              <a:spcBef>
                <a:spcPts val="95"/>
              </a:spcBef>
            </a:pPr>
            <a:r>
              <a:rPr dirty="0" sz="1200" spc="110">
                <a:solidFill>
                  <a:srgbClr val="FFFFFF"/>
                </a:solidFill>
                <a:latin typeface="Calibri"/>
                <a:cs typeface="Calibri"/>
              </a:rPr>
              <a:t>“People</a:t>
            </a:r>
            <a:r>
              <a:rPr dirty="0" sz="12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160">
                <a:solidFill>
                  <a:srgbClr val="FFFFFF"/>
                </a:solidFill>
                <a:latin typeface="Calibri"/>
                <a:cs typeface="Calibri"/>
              </a:rPr>
              <a:t>seemed</a:t>
            </a:r>
            <a:r>
              <a:rPr dirty="0" sz="120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135">
                <a:solidFill>
                  <a:srgbClr val="FFFFFF"/>
                </a:solidFill>
                <a:latin typeface="Calibri"/>
                <a:cs typeface="Calibri"/>
              </a:rPr>
              <a:t>more </a:t>
            </a:r>
            <a:r>
              <a:rPr dirty="0" sz="1200" spc="114">
                <a:solidFill>
                  <a:srgbClr val="FFFFFF"/>
                </a:solidFill>
                <a:latin typeface="Calibri"/>
                <a:cs typeface="Calibri"/>
              </a:rPr>
              <a:t>receptive</a:t>
            </a:r>
            <a:r>
              <a:rPr dirty="0" sz="12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1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2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13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2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110">
                <a:solidFill>
                  <a:srgbClr val="FFFFFF"/>
                </a:solidFill>
                <a:latin typeface="Calibri"/>
                <a:cs typeface="Calibri"/>
              </a:rPr>
              <a:t>information </a:t>
            </a:r>
            <a:r>
              <a:rPr dirty="0" sz="1200" spc="165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2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114">
                <a:solidFill>
                  <a:srgbClr val="FFFFFF"/>
                </a:solidFill>
                <a:latin typeface="Calibri"/>
                <a:cs typeface="Calibri"/>
              </a:rPr>
              <a:t>willing</a:t>
            </a:r>
            <a:r>
              <a:rPr dirty="0" sz="12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1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2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130">
                <a:solidFill>
                  <a:srgbClr val="FFFFFF"/>
                </a:solidFill>
                <a:latin typeface="Calibri"/>
                <a:cs typeface="Calibri"/>
              </a:rPr>
              <a:t>login</a:t>
            </a:r>
            <a:r>
              <a:rPr dirty="0" sz="12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165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2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130">
                <a:solidFill>
                  <a:srgbClr val="FFFFFF"/>
                </a:solidFill>
                <a:latin typeface="Calibri"/>
                <a:cs typeface="Calibri"/>
              </a:rPr>
              <a:t>get </a:t>
            </a:r>
            <a:r>
              <a:rPr dirty="0" sz="1200" spc="100">
                <a:solidFill>
                  <a:srgbClr val="FFFFFF"/>
                </a:solidFill>
                <a:latin typeface="Calibri"/>
                <a:cs typeface="Calibri"/>
              </a:rPr>
              <a:t>their</a:t>
            </a:r>
            <a:r>
              <a:rPr dirty="0" sz="12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110">
                <a:solidFill>
                  <a:srgbClr val="FFFFFF"/>
                </a:solidFill>
                <a:latin typeface="Calibri"/>
                <a:cs typeface="Calibri"/>
              </a:rPr>
              <a:t>benefits</a:t>
            </a:r>
            <a:r>
              <a:rPr dirty="0" sz="12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170">
                <a:solidFill>
                  <a:srgbClr val="FFFFFF"/>
                </a:solidFill>
                <a:latin typeface="Calibri"/>
                <a:cs typeface="Calibri"/>
              </a:rPr>
              <a:t>when</a:t>
            </a:r>
            <a:r>
              <a:rPr dirty="0" sz="12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11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2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100">
                <a:solidFill>
                  <a:srgbClr val="FFFFFF"/>
                </a:solidFill>
                <a:latin typeface="Calibri"/>
                <a:cs typeface="Calibri"/>
              </a:rPr>
              <a:t>our </a:t>
            </a:r>
            <a:r>
              <a:rPr dirty="0" sz="1200" spc="114">
                <a:solidFill>
                  <a:srgbClr val="FFFFFF"/>
                </a:solidFill>
                <a:latin typeface="Calibri"/>
                <a:cs typeface="Calibri"/>
              </a:rPr>
              <a:t>food</a:t>
            </a:r>
            <a:r>
              <a:rPr dirty="0" sz="12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170">
                <a:solidFill>
                  <a:srgbClr val="FFFFFF"/>
                </a:solidFill>
                <a:latin typeface="Calibri"/>
                <a:cs typeface="Calibri"/>
              </a:rPr>
              <a:t>bank</a:t>
            </a:r>
            <a:r>
              <a:rPr dirty="0" sz="12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120">
                <a:solidFill>
                  <a:srgbClr val="FFFFFF"/>
                </a:solidFill>
                <a:latin typeface="Calibri"/>
                <a:cs typeface="Calibri"/>
              </a:rPr>
              <a:t>versus</a:t>
            </a:r>
            <a:r>
              <a:rPr dirty="0" sz="12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11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1200" spc="135">
                <a:solidFill>
                  <a:srgbClr val="FFFFFF"/>
                </a:solidFill>
                <a:latin typeface="Calibri"/>
                <a:cs typeface="Calibri"/>
              </a:rPr>
              <a:t>general</a:t>
            </a:r>
            <a:r>
              <a:rPr dirty="0" sz="12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80">
                <a:solidFill>
                  <a:srgbClr val="FFFFFF"/>
                </a:solidFill>
                <a:latin typeface="Calibri"/>
                <a:cs typeface="Calibri"/>
              </a:rPr>
              <a:t>public.”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31175" y="4449211"/>
            <a:ext cx="2289883" cy="171938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3254" y="1424605"/>
            <a:ext cx="4177665" cy="376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10"/>
              <a:t>Prevent</a:t>
            </a:r>
            <a:r>
              <a:rPr dirty="0" spc="-275"/>
              <a:t> </a:t>
            </a:r>
            <a:r>
              <a:rPr dirty="0" spc="-65"/>
              <a:t>Child</a:t>
            </a:r>
            <a:r>
              <a:rPr dirty="0" spc="-285"/>
              <a:t> </a:t>
            </a:r>
            <a:r>
              <a:rPr dirty="0" spc="-100"/>
              <a:t>Abuse</a:t>
            </a:r>
            <a:r>
              <a:rPr dirty="0" spc="-280"/>
              <a:t> </a:t>
            </a:r>
            <a:r>
              <a:rPr dirty="0" spc="-75"/>
              <a:t>Bulloch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6636406" y="2457818"/>
            <a:ext cx="2357120" cy="1631314"/>
            <a:chOff x="6636406" y="2457818"/>
            <a:chExt cx="2357120" cy="1631314"/>
          </a:xfrm>
        </p:grpSpPr>
        <p:sp>
          <p:nvSpPr>
            <p:cNvPr id="4" name="object 4" descr=""/>
            <p:cNvSpPr/>
            <p:nvPr/>
          </p:nvSpPr>
          <p:spPr>
            <a:xfrm>
              <a:off x="6644344" y="2465755"/>
              <a:ext cx="2341245" cy="1615440"/>
            </a:xfrm>
            <a:custGeom>
              <a:avLst/>
              <a:gdLst/>
              <a:ahLst/>
              <a:cxnLst/>
              <a:rect l="l" t="t" r="r" b="b"/>
              <a:pathLst>
                <a:path w="2341245" h="1615439">
                  <a:moveTo>
                    <a:pt x="975422" y="1141004"/>
                  </a:moveTo>
                  <a:lnTo>
                    <a:pt x="390169" y="1141004"/>
                  </a:lnTo>
                  <a:lnTo>
                    <a:pt x="294779" y="1615320"/>
                  </a:lnTo>
                  <a:lnTo>
                    <a:pt x="975422" y="1141004"/>
                  </a:lnTo>
                  <a:close/>
                </a:path>
                <a:path w="2341245" h="1615439">
                  <a:moveTo>
                    <a:pt x="2151061" y="0"/>
                  </a:moveTo>
                  <a:lnTo>
                    <a:pt x="189953" y="0"/>
                  </a:lnTo>
                  <a:lnTo>
                    <a:pt x="146399" y="5022"/>
                  </a:lnTo>
                  <a:lnTo>
                    <a:pt x="106417" y="19329"/>
                  </a:lnTo>
                  <a:lnTo>
                    <a:pt x="71147" y="41778"/>
                  </a:lnTo>
                  <a:lnTo>
                    <a:pt x="41730" y="71228"/>
                  </a:lnTo>
                  <a:lnTo>
                    <a:pt x="19307" y="106538"/>
                  </a:lnTo>
                  <a:lnTo>
                    <a:pt x="5016" y="146566"/>
                  </a:lnTo>
                  <a:lnTo>
                    <a:pt x="0" y="190171"/>
                  </a:lnTo>
                  <a:lnTo>
                    <a:pt x="0" y="950837"/>
                  </a:lnTo>
                  <a:lnTo>
                    <a:pt x="5016" y="994437"/>
                  </a:lnTo>
                  <a:lnTo>
                    <a:pt x="19307" y="1034465"/>
                  </a:lnTo>
                  <a:lnTo>
                    <a:pt x="41730" y="1069775"/>
                  </a:lnTo>
                  <a:lnTo>
                    <a:pt x="71147" y="1099226"/>
                  </a:lnTo>
                  <a:lnTo>
                    <a:pt x="106417" y="1121675"/>
                  </a:lnTo>
                  <a:lnTo>
                    <a:pt x="146399" y="1135982"/>
                  </a:lnTo>
                  <a:lnTo>
                    <a:pt x="189953" y="1141004"/>
                  </a:lnTo>
                  <a:lnTo>
                    <a:pt x="2151061" y="1141004"/>
                  </a:lnTo>
                  <a:lnTo>
                    <a:pt x="2194615" y="1135982"/>
                  </a:lnTo>
                  <a:lnTo>
                    <a:pt x="2234598" y="1121675"/>
                  </a:lnTo>
                  <a:lnTo>
                    <a:pt x="2269867" y="1099226"/>
                  </a:lnTo>
                  <a:lnTo>
                    <a:pt x="2299284" y="1069775"/>
                  </a:lnTo>
                  <a:lnTo>
                    <a:pt x="2321707" y="1034465"/>
                  </a:lnTo>
                  <a:lnTo>
                    <a:pt x="2335998" y="994437"/>
                  </a:lnTo>
                  <a:lnTo>
                    <a:pt x="2341015" y="950837"/>
                  </a:lnTo>
                  <a:lnTo>
                    <a:pt x="2341015" y="190171"/>
                  </a:lnTo>
                  <a:lnTo>
                    <a:pt x="2335998" y="146566"/>
                  </a:lnTo>
                  <a:lnTo>
                    <a:pt x="2321707" y="106538"/>
                  </a:lnTo>
                  <a:lnTo>
                    <a:pt x="2299284" y="71228"/>
                  </a:lnTo>
                  <a:lnTo>
                    <a:pt x="2269867" y="41778"/>
                  </a:lnTo>
                  <a:lnTo>
                    <a:pt x="2234598" y="19329"/>
                  </a:lnTo>
                  <a:lnTo>
                    <a:pt x="2194615" y="5022"/>
                  </a:lnTo>
                  <a:lnTo>
                    <a:pt x="2151061" y="0"/>
                  </a:lnTo>
                  <a:close/>
                </a:path>
              </a:pathLst>
            </a:custGeom>
            <a:solidFill>
              <a:srgbClr val="1560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6644344" y="2465755"/>
              <a:ext cx="2341245" cy="1615440"/>
            </a:xfrm>
            <a:custGeom>
              <a:avLst/>
              <a:gdLst/>
              <a:ahLst/>
              <a:cxnLst/>
              <a:rect l="l" t="t" r="r" b="b"/>
              <a:pathLst>
                <a:path w="2341245" h="1615439">
                  <a:moveTo>
                    <a:pt x="0" y="190171"/>
                  </a:moveTo>
                  <a:lnTo>
                    <a:pt x="5016" y="146567"/>
                  </a:lnTo>
                  <a:lnTo>
                    <a:pt x="19307" y="106538"/>
                  </a:lnTo>
                  <a:lnTo>
                    <a:pt x="41730" y="71228"/>
                  </a:lnTo>
                  <a:lnTo>
                    <a:pt x="71147" y="41778"/>
                  </a:lnTo>
                  <a:lnTo>
                    <a:pt x="106417" y="19329"/>
                  </a:lnTo>
                  <a:lnTo>
                    <a:pt x="146399" y="5022"/>
                  </a:lnTo>
                  <a:lnTo>
                    <a:pt x="189954" y="0"/>
                  </a:lnTo>
                  <a:lnTo>
                    <a:pt x="390169" y="0"/>
                  </a:lnTo>
                  <a:lnTo>
                    <a:pt x="975423" y="0"/>
                  </a:lnTo>
                  <a:lnTo>
                    <a:pt x="2151060" y="0"/>
                  </a:lnTo>
                  <a:lnTo>
                    <a:pt x="2194615" y="5022"/>
                  </a:lnTo>
                  <a:lnTo>
                    <a:pt x="2234597" y="19329"/>
                  </a:lnTo>
                  <a:lnTo>
                    <a:pt x="2269867" y="41778"/>
                  </a:lnTo>
                  <a:lnTo>
                    <a:pt x="2299283" y="71228"/>
                  </a:lnTo>
                  <a:lnTo>
                    <a:pt x="2321707" y="106538"/>
                  </a:lnTo>
                  <a:lnTo>
                    <a:pt x="2335997" y="146567"/>
                  </a:lnTo>
                  <a:lnTo>
                    <a:pt x="2341014" y="190171"/>
                  </a:lnTo>
                  <a:lnTo>
                    <a:pt x="2341014" y="665585"/>
                  </a:lnTo>
                  <a:lnTo>
                    <a:pt x="2341014" y="950838"/>
                  </a:lnTo>
                  <a:lnTo>
                    <a:pt x="2335997" y="994437"/>
                  </a:lnTo>
                  <a:lnTo>
                    <a:pt x="2321707" y="1034465"/>
                  </a:lnTo>
                  <a:lnTo>
                    <a:pt x="2299283" y="1069775"/>
                  </a:lnTo>
                  <a:lnTo>
                    <a:pt x="2269867" y="1099225"/>
                  </a:lnTo>
                  <a:lnTo>
                    <a:pt x="2234597" y="1121675"/>
                  </a:lnTo>
                  <a:lnTo>
                    <a:pt x="2194615" y="1135981"/>
                  </a:lnTo>
                  <a:lnTo>
                    <a:pt x="2151060" y="1141004"/>
                  </a:lnTo>
                  <a:lnTo>
                    <a:pt x="975423" y="1141004"/>
                  </a:lnTo>
                  <a:lnTo>
                    <a:pt x="294779" y="1615321"/>
                  </a:lnTo>
                  <a:lnTo>
                    <a:pt x="390169" y="1141004"/>
                  </a:lnTo>
                  <a:lnTo>
                    <a:pt x="189954" y="1141004"/>
                  </a:lnTo>
                  <a:lnTo>
                    <a:pt x="146399" y="1135981"/>
                  </a:lnTo>
                  <a:lnTo>
                    <a:pt x="106417" y="1121675"/>
                  </a:lnTo>
                  <a:lnTo>
                    <a:pt x="71147" y="1099225"/>
                  </a:lnTo>
                  <a:lnTo>
                    <a:pt x="41730" y="1069775"/>
                  </a:lnTo>
                  <a:lnTo>
                    <a:pt x="19307" y="1034465"/>
                  </a:lnTo>
                  <a:lnTo>
                    <a:pt x="5016" y="994437"/>
                  </a:lnTo>
                  <a:lnTo>
                    <a:pt x="0" y="950832"/>
                  </a:lnTo>
                  <a:lnTo>
                    <a:pt x="0" y="665585"/>
                  </a:lnTo>
                  <a:lnTo>
                    <a:pt x="0" y="190171"/>
                  </a:lnTo>
                  <a:close/>
                </a:path>
              </a:pathLst>
            </a:custGeom>
            <a:ln w="15410">
              <a:solidFill>
                <a:srgbClr val="22884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6749349" y="2491580"/>
            <a:ext cx="2120265" cy="104711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algn="ctr" marL="12065" marR="5080" indent="-1905">
              <a:lnSpc>
                <a:spcPct val="101800"/>
              </a:lnSpc>
              <a:spcBef>
                <a:spcPts val="75"/>
              </a:spcBef>
            </a:pPr>
            <a:r>
              <a:rPr dirty="0" sz="1100">
                <a:solidFill>
                  <a:srgbClr val="FFFFFF"/>
                </a:solidFill>
                <a:latin typeface="Century Gothic"/>
                <a:cs typeface="Century Gothic"/>
              </a:rPr>
              <a:t>“People</a:t>
            </a:r>
            <a:r>
              <a:rPr dirty="0" sz="1100" spc="10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100">
                <a:solidFill>
                  <a:srgbClr val="FFFFFF"/>
                </a:solidFill>
                <a:latin typeface="Century Gothic"/>
                <a:cs typeface="Century Gothic"/>
              </a:rPr>
              <a:t>seemed</a:t>
            </a:r>
            <a:r>
              <a:rPr dirty="0" sz="1100" spc="1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100" spc="30">
                <a:solidFill>
                  <a:srgbClr val="FFFFFF"/>
                </a:solidFill>
                <a:latin typeface="Century Gothic"/>
                <a:cs typeface="Century Gothic"/>
              </a:rPr>
              <a:t>more </a:t>
            </a:r>
            <a:r>
              <a:rPr dirty="0" sz="1100">
                <a:solidFill>
                  <a:srgbClr val="FFFFFF"/>
                </a:solidFill>
                <a:latin typeface="Century Gothic"/>
                <a:cs typeface="Century Gothic"/>
              </a:rPr>
              <a:t>receptive</a:t>
            </a:r>
            <a:r>
              <a:rPr dirty="0" sz="1100" spc="9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10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dirty="0" sz="1100" spc="8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10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1100" spc="9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100" spc="40">
                <a:solidFill>
                  <a:srgbClr val="FFFFFF"/>
                </a:solidFill>
                <a:latin typeface="Century Gothic"/>
                <a:cs typeface="Century Gothic"/>
              </a:rPr>
              <a:t>information </a:t>
            </a:r>
            <a:r>
              <a:rPr dirty="0" sz="110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dirty="0" sz="1100" spc="5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100" spc="65">
                <a:solidFill>
                  <a:srgbClr val="FFFFFF"/>
                </a:solidFill>
                <a:latin typeface="Century Gothic"/>
                <a:cs typeface="Century Gothic"/>
              </a:rPr>
              <a:t>willing</a:t>
            </a:r>
            <a:r>
              <a:rPr dirty="0" sz="1100" spc="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10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dirty="0" sz="1100" spc="5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100">
                <a:solidFill>
                  <a:srgbClr val="FFFFFF"/>
                </a:solidFill>
                <a:latin typeface="Century Gothic"/>
                <a:cs typeface="Century Gothic"/>
              </a:rPr>
              <a:t>login</a:t>
            </a:r>
            <a:r>
              <a:rPr dirty="0" sz="1100" spc="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10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dirty="0" sz="1100" spc="5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Century Gothic"/>
                <a:cs typeface="Century Gothic"/>
              </a:rPr>
              <a:t>get </a:t>
            </a:r>
            <a:r>
              <a:rPr dirty="0" sz="1100" spc="60">
                <a:solidFill>
                  <a:srgbClr val="FFFFFF"/>
                </a:solidFill>
                <a:latin typeface="Century Gothic"/>
                <a:cs typeface="Century Gothic"/>
              </a:rPr>
              <a:t>their</a:t>
            </a:r>
            <a:r>
              <a:rPr dirty="0" sz="1100" spc="9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100" spc="10">
                <a:solidFill>
                  <a:srgbClr val="FFFFFF"/>
                </a:solidFill>
                <a:latin typeface="Century Gothic"/>
                <a:cs typeface="Century Gothic"/>
              </a:rPr>
              <a:t>benefits</a:t>
            </a:r>
            <a:r>
              <a:rPr dirty="0" sz="1100" spc="10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100" spc="10">
                <a:solidFill>
                  <a:srgbClr val="FFFFFF"/>
                </a:solidFill>
                <a:latin typeface="Century Gothic"/>
                <a:cs typeface="Century Gothic"/>
              </a:rPr>
              <a:t>when</a:t>
            </a:r>
            <a:r>
              <a:rPr dirty="0" sz="1100" spc="1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100" spc="10">
                <a:solidFill>
                  <a:srgbClr val="FFFFFF"/>
                </a:solidFill>
                <a:latin typeface="Century Gothic"/>
                <a:cs typeface="Century Gothic"/>
              </a:rPr>
              <a:t>at</a:t>
            </a:r>
            <a:r>
              <a:rPr dirty="0" sz="1100" spc="8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100" spc="35">
                <a:solidFill>
                  <a:srgbClr val="FFFFFF"/>
                </a:solidFill>
                <a:latin typeface="Century Gothic"/>
                <a:cs typeface="Century Gothic"/>
              </a:rPr>
              <a:t>our </a:t>
            </a:r>
            <a:r>
              <a:rPr dirty="0" sz="1100">
                <a:solidFill>
                  <a:srgbClr val="FFFFFF"/>
                </a:solidFill>
                <a:latin typeface="Century Gothic"/>
                <a:cs typeface="Century Gothic"/>
              </a:rPr>
              <a:t>food</a:t>
            </a:r>
            <a:r>
              <a:rPr dirty="0" sz="1100" spc="6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100">
                <a:solidFill>
                  <a:srgbClr val="FFFFFF"/>
                </a:solidFill>
                <a:latin typeface="Century Gothic"/>
                <a:cs typeface="Century Gothic"/>
              </a:rPr>
              <a:t>bank</a:t>
            </a:r>
            <a:r>
              <a:rPr dirty="0" sz="1100" spc="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100" spc="65">
                <a:solidFill>
                  <a:srgbClr val="FFFFFF"/>
                </a:solidFill>
                <a:latin typeface="Century Gothic"/>
                <a:cs typeface="Century Gothic"/>
              </a:rPr>
              <a:t>versus</a:t>
            </a:r>
            <a:r>
              <a:rPr dirty="0" sz="1100" spc="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10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1100" spc="7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entury Gothic"/>
                <a:cs typeface="Century Gothic"/>
              </a:rPr>
              <a:t>general public.”</a:t>
            </a:r>
            <a:endParaRPr sz="1100">
              <a:latin typeface="Century Gothic"/>
              <a:cs typeface="Century Gothic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5443674" y="3641371"/>
            <a:ext cx="3114675" cy="2585085"/>
            <a:chOff x="5443674" y="3641371"/>
            <a:chExt cx="3114675" cy="2585085"/>
          </a:xfrm>
        </p:grpSpPr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43674" y="3641371"/>
              <a:ext cx="1251054" cy="995438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61426" y="4228367"/>
              <a:ext cx="1496758" cy="1997964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393939" y="3037694"/>
            <a:ext cx="4756150" cy="1461770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marL="12700" marR="337820">
              <a:lnSpc>
                <a:spcPct val="88000"/>
              </a:lnSpc>
              <a:spcBef>
                <a:spcPts val="245"/>
              </a:spcBef>
            </a:pPr>
            <a:r>
              <a:rPr dirty="0" sz="1000" spc="105" b="1">
                <a:latin typeface="Calibri"/>
                <a:cs typeface="Calibri"/>
              </a:rPr>
              <a:t>Prevent</a:t>
            </a:r>
            <a:r>
              <a:rPr dirty="0" sz="1000" spc="75" b="1">
                <a:latin typeface="Calibri"/>
                <a:cs typeface="Calibri"/>
              </a:rPr>
              <a:t> </a:t>
            </a:r>
            <a:r>
              <a:rPr dirty="0" sz="1000" spc="105" b="1">
                <a:latin typeface="Calibri"/>
                <a:cs typeface="Calibri"/>
              </a:rPr>
              <a:t>Child</a:t>
            </a:r>
            <a:r>
              <a:rPr dirty="0" sz="1000" spc="60" b="1">
                <a:latin typeface="Calibri"/>
                <a:cs typeface="Calibri"/>
              </a:rPr>
              <a:t> </a:t>
            </a:r>
            <a:r>
              <a:rPr dirty="0" sz="1000" spc="125" b="1">
                <a:latin typeface="Calibri"/>
                <a:cs typeface="Calibri"/>
              </a:rPr>
              <a:t>Abuse</a:t>
            </a:r>
            <a:r>
              <a:rPr dirty="0" sz="1000" spc="75" b="1">
                <a:latin typeface="Calibri"/>
                <a:cs typeface="Calibri"/>
              </a:rPr>
              <a:t> </a:t>
            </a:r>
            <a:r>
              <a:rPr dirty="0" sz="1000" spc="110" b="1">
                <a:latin typeface="Calibri"/>
                <a:cs typeface="Calibri"/>
              </a:rPr>
              <a:t>Bulloch</a:t>
            </a:r>
            <a:r>
              <a:rPr dirty="0" sz="1000" spc="65" b="1">
                <a:latin typeface="Calibri"/>
                <a:cs typeface="Calibri"/>
              </a:rPr>
              <a:t> </a:t>
            </a:r>
            <a:r>
              <a:rPr dirty="0" sz="1000" spc="75">
                <a:latin typeface="Century Gothic"/>
                <a:cs typeface="Century Gothic"/>
              </a:rPr>
              <a:t>is</a:t>
            </a:r>
            <a:r>
              <a:rPr dirty="0" sz="1000">
                <a:latin typeface="Century Gothic"/>
                <a:cs typeface="Century Gothic"/>
              </a:rPr>
              <a:t> </a:t>
            </a:r>
            <a:r>
              <a:rPr dirty="0" sz="1000" spc="-110">
                <a:latin typeface="Century Gothic"/>
                <a:cs typeface="Century Gothic"/>
              </a:rPr>
              <a:t>a</a:t>
            </a:r>
            <a:r>
              <a:rPr dirty="0" sz="1000" spc="-5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nonprofit organization</a:t>
            </a:r>
            <a:r>
              <a:rPr dirty="0" sz="1000" spc="-5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committed</a:t>
            </a:r>
            <a:r>
              <a:rPr dirty="0" sz="1000" spc="-15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Century Gothic"/>
                <a:cs typeface="Century Gothic"/>
              </a:rPr>
              <a:t>to </a:t>
            </a:r>
            <a:r>
              <a:rPr dirty="0" sz="1000">
                <a:latin typeface="Century Gothic"/>
                <a:cs typeface="Century Gothic"/>
              </a:rPr>
              <a:t>public</a:t>
            </a:r>
            <a:r>
              <a:rPr dirty="0" sz="1000" spc="-20">
                <a:latin typeface="Century Gothic"/>
                <a:cs typeface="Century Gothic"/>
              </a:rPr>
              <a:t> </a:t>
            </a:r>
            <a:r>
              <a:rPr dirty="0" sz="1000" spc="-10">
                <a:latin typeface="Century Gothic"/>
                <a:cs typeface="Century Gothic"/>
              </a:rPr>
              <a:t>awareness </a:t>
            </a:r>
            <a:r>
              <a:rPr dirty="0" sz="1000">
                <a:latin typeface="Century Gothic"/>
                <a:cs typeface="Century Gothic"/>
              </a:rPr>
              <a:t>of </a:t>
            </a:r>
            <a:r>
              <a:rPr dirty="0" sz="1000" spc="-40">
                <a:latin typeface="Century Gothic"/>
                <a:cs typeface="Century Gothic"/>
              </a:rPr>
              <a:t>and</a:t>
            </a:r>
            <a:r>
              <a:rPr dirty="0" sz="1000" spc="-25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promoting</a:t>
            </a:r>
            <a:r>
              <a:rPr dirty="0" sz="1000" spc="-15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the</a:t>
            </a:r>
            <a:r>
              <a:rPr dirty="0" sz="1000" spc="-20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prevention</a:t>
            </a:r>
            <a:r>
              <a:rPr dirty="0" sz="1000" spc="-15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of child</a:t>
            </a:r>
            <a:r>
              <a:rPr dirty="0" sz="1000" spc="-25">
                <a:latin typeface="Century Gothic"/>
                <a:cs typeface="Century Gothic"/>
              </a:rPr>
              <a:t> </a:t>
            </a:r>
            <a:r>
              <a:rPr dirty="0" sz="1000" spc="-20">
                <a:latin typeface="Century Gothic"/>
                <a:cs typeface="Century Gothic"/>
              </a:rPr>
              <a:t>abuse</a:t>
            </a:r>
            <a:r>
              <a:rPr dirty="0" sz="1000" spc="-15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Century Gothic"/>
                <a:cs typeface="Century Gothic"/>
              </a:rPr>
              <a:t>and </a:t>
            </a:r>
            <a:r>
              <a:rPr dirty="0" sz="1000" spc="-20">
                <a:latin typeface="Century Gothic"/>
                <a:cs typeface="Century Gothic"/>
              </a:rPr>
              <a:t>neglect</a:t>
            </a:r>
            <a:r>
              <a:rPr dirty="0" sz="1000" spc="95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within</a:t>
            </a:r>
            <a:r>
              <a:rPr dirty="0" sz="1000" spc="95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the</a:t>
            </a:r>
            <a:r>
              <a:rPr dirty="0" sz="1000" spc="90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Bulloch</a:t>
            </a:r>
            <a:r>
              <a:rPr dirty="0" sz="1000" spc="90">
                <a:latin typeface="Century Gothic"/>
                <a:cs typeface="Century Gothic"/>
              </a:rPr>
              <a:t> </a:t>
            </a:r>
            <a:r>
              <a:rPr dirty="0" sz="1000" spc="-10">
                <a:latin typeface="Century Gothic"/>
                <a:cs typeface="Century Gothic"/>
              </a:rPr>
              <a:t>County</a:t>
            </a:r>
            <a:r>
              <a:rPr dirty="0" sz="1000" spc="90">
                <a:latin typeface="Century Gothic"/>
                <a:cs typeface="Century Gothic"/>
              </a:rPr>
              <a:t> </a:t>
            </a:r>
            <a:r>
              <a:rPr dirty="0" sz="1000" spc="-30">
                <a:latin typeface="Century Gothic"/>
                <a:cs typeface="Century Gothic"/>
              </a:rPr>
              <a:t>and</a:t>
            </a:r>
            <a:r>
              <a:rPr dirty="0" sz="1000" spc="85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surrounding</a:t>
            </a:r>
            <a:r>
              <a:rPr dirty="0" sz="1000" spc="90">
                <a:latin typeface="Century Gothic"/>
                <a:cs typeface="Century Gothic"/>
              </a:rPr>
              <a:t> </a:t>
            </a:r>
            <a:r>
              <a:rPr dirty="0" sz="1000" spc="-10">
                <a:latin typeface="Century Gothic"/>
                <a:cs typeface="Century Gothic"/>
              </a:rPr>
              <a:t>communities.</a:t>
            </a:r>
            <a:endParaRPr sz="1000">
              <a:latin typeface="Century Gothic"/>
              <a:cs typeface="Century Gothic"/>
            </a:endParaRPr>
          </a:p>
          <a:p>
            <a:pPr marL="12700" marR="5080">
              <a:lnSpc>
                <a:spcPct val="96800"/>
              </a:lnSpc>
              <a:spcBef>
                <a:spcPts val="1019"/>
              </a:spcBef>
            </a:pPr>
            <a:r>
              <a:rPr dirty="0" sz="1000">
                <a:latin typeface="Century Gothic"/>
                <a:cs typeface="Century Gothic"/>
              </a:rPr>
              <a:t>The</a:t>
            </a:r>
            <a:r>
              <a:rPr dirty="0" sz="1000" spc="55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grant</a:t>
            </a:r>
            <a:r>
              <a:rPr dirty="0" sz="1000" spc="65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funds</a:t>
            </a:r>
            <a:r>
              <a:rPr dirty="0" sz="1000" spc="65">
                <a:latin typeface="Century Gothic"/>
                <a:cs typeface="Century Gothic"/>
              </a:rPr>
              <a:t> </a:t>
            </a:r>
            <a:r>
              <a:rPr dirty="0" sz="1000" spc="-10">
                <a:latin typeface="Century Gothic"/>
                <a:cs typeface="Century Gothic"/>
              </a:rPr>
              <a:t>were</a:t>
            </a:r>
            <a:r>
              <a:rPr dirty="0" sz="1000" spc="60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used</a:t>
            </a:r>
            <a:r>
              <a:rPr dirty="0" sz="1000" spc="50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to</a:t>
            </a:r>
            <a:r>
              <a:rPr dirty="0" sz="1000" spc="60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print</a:t>
            </a:r>
            <a:r>
              <a:rPr dirty="0" sz="1000" spc="65">
                <a:latin typeface="Century Gothic"/>
                <a:cs typeface="Century Gothic"/>
              </a:rPr>
              <a:t> </a:t>
            </a:r>
            <a:r>
              <a:rPr dirty="0" sz="1000" spc="-40">
                <a:latin typeface="Century Gothic"/>
                <a:cs typeface="Century Gothic"/>
              </a:rPr>
              <a:t>and</a:t>
            </a:r>
            <a:r>
              <a:rPr dirty="0" sz="1000" spc="50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distribute</a:t>
            </a:r>
            <a:r>
              <a:rPr dirty="0" sz="1000" spc="60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materials</a:t>
            </a:r>
            <a:r>
              <a:rPr dirty="0" sz="1000" spc="65">
                <a:latin typeface="Century Gothic"/>
                <a:cs typeface="Century Gothic"/>
              </a:rPr>
              <a:t> </a:t>
            </a:r>
            <a:r>
              <a:rPr dirty="0" sz="1000" spc="-10">
                <a:latin typeface="Century Gothic"/>
                <a:cs typeface="Century Gothic"/>
              </a:rPr>
              <a:t>about </a:t>
            </a:r>
            <a:r>
              <a:rPr dirty="0" sz="1000">
                <a:latin typeface="Century Gothic"/>
                <a:cs typeface="Century Gothic"/>
              </a:rPr>
              <a:t>redetermination </a:t>
            </a:r>
            <a:r>
              <a:rPr dirty="0" sz="1000" spc="55">
                <a:latin typeface="Century Gothic"/>
                <a:cs typeface="Century Gothic"/>
              </a:rPr>
              <a:t>in</a:t>
            </a:r>
            <a:r>
              <a:rPr dirty="0" sz="1000">
                <a:latin typeface="Century Gothic"/>
                <a:cs typeface="Century Gothic"/>
              </a:rPr>
              <a:t> clinics,</a:t>
            </a:r>
            <a:r>
              <a:rPr dirty="0" sz="1000" spc="15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hospitals,</a:t>
            </a:r>
            <a:r>
              <a:rPr dirty="0" sz="1000" spc="15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doctors'</a:t>
            </a:r>
            <a:r>
              <a:rPr dirty="0" sz="1000" spc="10">
                <a:latin typeface="Century Gothic"/>
                <a:cs typeface="Century Gothic"/>
              </a:rPr>
              <a:t> </a:t>
            </a:r>
            <a:r>
              <a:rPr dirty="0" sz="1000" spc="-20">
                <a:latin typeface="Century Gothic"/>
                <a:cs typeface="Century Gothic"/>
              </a:rPr>
              <a:t>offices,</a:t>
            </a:r>
            <a:r>
              <a:rPr dirty="0" sz="1000" spc="15">
                <a:latin typeface="Century Gothic"/>
                <a:cs typeface="Century Gothic"/>
              </a:rPr>
              <a:t> </a:t>
            </a:r>
            <a:r>
              <a:rPr dirty="0" sz="1000" spc="-40">
                <a:latin typeface="Century Gothic"/>
                <a:cs typeface="Century Gothic"/>
              </a:rPr>
              <a:t>and</a:t>
            </a:r>
            <a:r>
              <a:rPr dirty="0" sz="1000">
                <a:latin typeface="Century Gothic"/>
                <a:cs typeface="Century Gothic"/>
              </a:rPr>
              <a:t> other</a:t>
            </a:r>
            <a:r>
              <a:rPr dirty="0" sz="1000" spc="5">
                <a:latin typeface="Century Gothic"/>
                <a:cs typeface="Century Gothic"/>
              </a:rPr>
              <a:t> </a:t>
            </a:r>
            <a:r>
              <a:rPr dirty="0" sz="1000" spc="-10">
                <a:latin typeface="Century Gothic"/>
                <a:cs typeface="Century Gothic"/>
              </a:rPr>
              <a:t>community locations.</a:t>
            </a:r>
            <a:r>
              <a:rPr dirty="0" sz="1000" spc="70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Information</a:t>
            </a:r>
            <a:r>
              <a:rPr dirty="0" sz="1000" spc="55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Century Gothic"/>
                <a:cs typeface="Century Gothic"/>
              </a:rPr>
              <a:t>about</a:t>
            </a:r>
            <a:r>
              <a:rPr dirty="0" sz="1000" spc="60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redetermination</a:t>
            </a:r>
            <a:r>
              <a:rPr dirty="0" sz="1000" spc="55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was</a:t>
            </a:r>
            <a:r>
              <a:rPr dirty="0" sz="1000" spc="65">
                <a:latin typeface="Century Gothic"/>
                <a:cs typeface="Century Gothic"/>
              </a:rPr>
              <a:t> </a:t>
            </a:r>
            <a:r>
              <a:rPr dirty="0" sz="1000" spc="-20">
                <a:latin typeface="Century Gothic"/>
                <a:cs typeface="Century Gothic"/>
              </a:rPr>
              <a:t>provided</a:t>
            </a:r>
            <a:r>
              <a:rPr dirty="0" sz="1000" spc="50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during</a:t>
            </a:r>
            <a:r>
              <a:rPr dirty="0" sz="1000" spc="55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their</a:t>
            </a:r>
            <a:r>
              <a:rPr dirty="0" sz="1000" spc="55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Century Gothic"/>
                <a:cs typeface="Century Gothic"/>
              </a:rPr>
              <a:t>own </a:t>
            </a:r>
            <a:r>
              <a:rPr dirty="0" sz="1000">
                <a:latin typeface="Century Gothic"/>
                <a:cs typeface="Century Gothic"/>
              </a:rPr>
              <a:t>programming,</a:t>
            </a:r>
            <a:r>
              <a:rPr dirty="0" sz="1000" spc="20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with</a:t>
            </a:r>
            <a:r>
              <a:rPr dirty="0" sz="1000" spc="15">
                <a:latin typeface="Century Gothic"/>
                <a:cs typeface="Century Gothic"/>
              </a:rPr>
              <a:t> </a:t>
            </a:r>
            <a:r>
              <a:rPr dirty="0" sz="1000" spc="-10">
                <a:latin typeface="Century Gothic"/>
                <a:cs typeface="Century Gothic"/>
              </a:rPr>
              <a:t>free</a:t>
            </a:r>
            <a:r>
              <a:rPr dirty="0" sz="1000" spc="10">
                <a:latin typeface="Century Gothic"/>
                <a:cs typeface="Century Gothic"/>
              </a:rPr>
              <a:t> </a:t>
            </a:r>
            <a:r>
              <a:rPr dirty="0" sz="1000" spc="-10">
                <a:latin typeface="Century Gothic"/>
                <a:cs typeface="Century Gothic"/>
              </a:rPr>
              <a:t>diapers</a:t>
            </a:r>
            <a:r>
              <a:rPr dirty="0" sz="1000" spc="20">
                <a:latin typeface="Century Gothic"/>
                <a:cs typeface="Century Gothic"/>
              </a:rPr>
              <a:t> </a:t>
            </a:r>
            <a:r>
              <a:rPr dirty="0" sz="1000" spc="-20">
                <a:latin typeface="Century Gothic"/>
                <a:cs typeface="Century Gothic"/>
              </a:rPr>
              <a:t>offered</a:t>
            </a:r>
            <a:r>
              <a:rPr dirty="0" sz="1000" spc="5">
                <a:latin typeface="Century Gothic"/>
                <a:cs typeface="Century Gothic"/>
              </a:rPr>
              <a:t> </a:t>
            </a:r>
            <a:r>
              <a:rPr dirty="0" sz="1000" spc="-30">
                <a:latin typeface="Century Gothic"/>
                <a:cs typeface="Century Gothic"/>
              </a:rPr>
              <a:t>at</a:t>
            </a:r>
            <a:r>
              <a:rPr dirty="0" sz="1000" spc="15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events</a:t>
            </a:r>
            <a:r>
              <a:rPr dirty="0" sz="1000" spc="20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to</a:t>
            </a:r>
            <a:r>
              <a:rPr dirty="0" sz="1000" spc="5">
                <a:latin typeface="Century Gothic"/>
                <a:cs typeface="Century Gothic"/>
              </a:rPr>
              <a:t> </a:t>
            </a:r>
            <a:r>
              <a:rPr dirty="0" sz="1000" spc="-35">
                <a:latin typeface="Century Gothic"/>
                <a:cs typeface="Century Gothic"/>
              </a:rPr>
              <a:t>encourage</a:t>
            </a:r>
            <a:r>
              <a:rPr dirty="0" sz="1000" spc="10">
                <a:latin typeface="Century Gothic"/>
                <a:cs typeface="Century Gothic"/>
              </a:rPr>
              <a:t> </a:t>
            </a:r>
            <a:r>
              <a:rPr dirty="0" sz="1000" spc="-10">
                <a:latin typeface="Century Gothic"/>
                <a:cs typeface="Century Gothic"/>
              </a:rPr>
              <a:t>learning </a:t>
            </a:r>
            <a:r>
              <a:rPr dirty="0" sz="1000" spc="-20">
                <a:latin typeface="Century Gothic"/>
                <a:cs typeface="Century Gothic"/>
              </a:rPr>
              <a:t>about</a:t>
            </a:r>
            <a:r>
              <a:rPr dirty="0" sz="1000" spc="10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redetermination.</a:t>
            </a:r>
            <a:r>
              <a:rPr dirty="0" sz="1000" spc="20">
                <a:latin typeface="Century Gothic"/>
                <a:cs typeface="Century Gothic"/>
              </a:rPr>
              <a:t> </a:t>
            </a:r>
            <a:r>
              <a:rPr dirty="0" sz="1000" spc="-10">
                <a:latin typeface="Century Gothic"/>
                <a:cs typeface="Century Gothic"/>
              </a:rPr>
              <a:t>Additionally,</a:t>
            </a:r>
            <a:r>
              <a:rPr dirty="0" sz="1000" spc="20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they</a:t>
            </a:r>
            <a:r>
              <a:rPr dirty="0" sz="1000" spc="5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spoke</a:t>
            </a:r>
            <a:r>
              <a:rPr dirty="0" sz="1000" spc="5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on</a:t>
            </a:r>
            <a:r>
              <a:rPr dirty="0" sz="1000" spc="10">
                <a:latin typeface="Century Gothic"/>
                <a:cs typeface="Century Gothic"/>
              </a:rPr>
              <a:t> </a:t>
            </a:r>
            <a:r>
              <a:rPr dirty="0" sz="1000" spc="-40">
                <a:latin typeface="Century Gothic"/>
                <a:cs typeface="Century Gothic"/>
              </a:rPr>
              <a:t>local</a:t>
            </a:r>
            <a:r>
              <a:rPr dirty="0" sz="1000" spc="20">
                <a:latin typeface="Century Gothic"/>
                <a:cs typeface="Century Gothic"/>
              </a:rPr>
              <a:t> </a:t>
            </a:r>
            <a:r>
              <a:rPr dirty="0" sz="1000" spc="-10">
                <a:latin typeface="Century Gothic"/>
                <a:cs typeface="Century Gothic"/>
              </a:rPr>
              <a:t>radio</a:t>
            </a:r>
            <a:r>
              <a:rPr dirty="0" sz="1000">
                <a:latin typeface="Century Gothic"/>
                <a:cs typeface="Century Gothic"/>
              </a:rPr>
              <a:t> stations</a:t>
            </a:r>
            <a:r>
              <a:rPr dirty="0" sz="1000" spc="10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Century Gothic"/>
                <a:cs typeface="Century Gothic"/>
              </a:rPr>
              <a:t>and </a:t>
            </a:r>
            <a:r>
              <a:rPr dirty="0" sz="1000">
                <a:latin typeface="Century Gothic"/>
                <a:cs typeface="Century Gothic"/>
              </a:rPr>
              <a:t>hosted</a:t>
            </a:r>
            <a:r>
              <a:rPr dirty="0" sz="1000" spc="-20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the</a:t>
            </a:r>
            <a:r>
              <a:rPr dirty="0" sz="1000" spc="-10">
                <a:latin typeface="Century Gothic"/>
                <a:cs typeface="Century Gothic"/>
              </a:rPr>
              <a:t> </a:t>
            </a:r>
            <a:r>
              <a:rPr dirty="0" sz="1000" spc="60">
                <a:latin typeface="Century Gothic"/>
                <a:cs typeface="Century Gothic"/>
              </a:rPr>
              <a:t>Bump</a:t>
            </a:r>
            <a:r>
              <a:rPr dirty="0" sz="1000" spc="-20">
                <a:latin typeface="Century Gothic"/>
                <a:cs typeface="Century Gothic"/>
              </a:rPr>
              <a:t> </a:t>
            </a:r>
            <a:r>
              <a:rPr dirty="0" sz="1000" spc="-105">
                <a:latin typeface="Century Gothic"/>
                <a:cs typeface="Century Gothic"/>
              </a:rPr>
              <a:t>&amp;</a:t>
            </a:r>
            <a:r>
              <a:rPr dirty="0" sz="1000" spc="-15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Beyond</a:t>
            </a:r>
            <a:r>
              <a:rPr dirty="0" sz="1000" spc="-15">
                <a:latin typeface="Century Gothic"/>
                <a:cs typeface="Century Gothic"/>
              </a:rPr>
              <a:t> </a:t>
            </a:r>
            <a:r>
              <a:rPr dirty="0" sz="1000" spc="-10">
                <a:latin typeface="Century Gothic"/>
                <a:cs typeface="Century Gothic"/>
              </a:rPr>
              <a:t>Maternal</a:t>
            </a:r>
            <a:r>
              <a:rPr dirty="0" sz="1000">
                <a:latin typeface="Century Gothic"/>
                <a:cs typeface="Century Gothic"/>
              </a:rPr>
              <a:t> Health</a:t>
            </a:r>
            <a:r>
              <a:rPr dirty="0" sz="1000" spc="-15">
                <a:latin typeface="Century Gothic"/>
                <a:cs typeface="Century Gothic"/>
              </a:rPr>
              <a:t> </a:t>
            </a:r>
            <a:r>
              <a:rPr dirty="0" sz="1000" spc="-20">
                <a:latin typeface="Century Gothic"/>
                <a:cs typeface="Century Gothic"/>
              </a:rPr>
              <a:t>Fair.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93939" y="4613511"/>
            <a:ext cx="4611370" cy="62357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 marR="5080">
              <a:lnSpc>
                <a:spcPct val="97300"/>
              </a:lnSpc>
              <a:spcBef>
                <a:spcPts val="130"/>
              </a:spcBef>
            </a:pPr>
            <a:r>
              <a:rPr dirty="0" sz="1000">
                <a:latin typeface="Century Gothic"/>
                <a:cs typeface="Century Gothic"/>
              </a:rPr>
              <a:t>The</a:t>
            </a:r>
            <a:r>
              <a:rPr dirty="0" sz="1000" spc="5">
                <a:latin typeface="Century Gothic"/>
                <a:cs typeface="Century Gothic"/>
              </a:rPr>
              <a:t> </a:t>
            </a:r>
            <a:r>
              <a:rPr dirty="0" sz="1000" spc="-10">
                <a:latin typeface="Century Gothic"/>
                <a:cs typeface="Century Gothic"/>
              </a:rPr>
              <a:t>impact</a:t>
            </a:r>
            <a:r>
              <a:rPr dirty="0" sz="1000" spc="20">
                <a:latin typeface="Century Gothic"/>
                <a:cs typeface="Century Gothic"/>
              </a:rPr>
              <a:t> </a:t>
            </a:r>
            <a:r>
              <a:rPr dirty="0" sz="1000" spc="-10">
                <a:latin typeface="Century Gothic"/>
                <a:cs typeface="Century Gothic"/>
              </a:rPr>
              <a:t>included</a:t>
            </a:r>
            <a:r>
              <a:rPr dirty="0" sz="1000">
                <a:latin typeface="Century Gothic"/>
                <a:cs typeface="Century Gothic"/>
              </a:rPr>
              <a:t> </a:t>
            </a:r>
            <a:r>
              <a:rPr dirty="0" sz="1000" spc="-10">
                <a:latin typeface="Century Gothic"/>
                <a:cs typeface="Century Gothic"/>
              </a:rPr>
              <a:t>reaching</a:t>
            </a:r>
            <a:r>
              <a:rPr dirty="0" sz="1000" spc="10">
                <a:latin typeface="Century Gothic"/>
                <a:cs typeface="Century Gothic"/>
              </a:rPr>
              <a:t> </a:t>
            </a:r>
            <a:r>
              <a:rPr dirty="0" sz="1000" spc="-10">
                <a:latin typeface="Century Gothic"/>
                <a:cs typeface="Century Gothic"/>
              </a:rPr>
              <a:t>approximately</a:t>
            </a:r>
            <a:r>
              <a:rPr dirty="0" sz="1000" spc="10">
                <a:latin typeface="Century Gothic"/>
                <a:cs typeface="Century Gothic"/>
              </a:rPr>
              <a:t> </a:t>
            </a:r>
            <a:r>
              <a:rPr dirty="0" sz="1000" spc="-20">
                <a:latin typeface="Century Gothic"/>
                <a:cs typeface="Century Gothic"/>
              </a:rPr>
              <a:t>1,500</a:t>
            </a:r>
            <a:r>
              <a:rPr dirty="0" sz="1000" spc="15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individuals</a:t>
            </a:r>
            <a:r>
              <a:rPr dirty="0" sz="1000" spc="20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directly</a:t>
            </a:r>
            <a:r>
              <a:rPr dirty="0" sz="1000" spc="10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Century Gothic"/>
                <a:cs typeface="Century Gothic"/>
              </a:rPr>
              <a:t>and </a:t>
            </a:r>
            <a:r>
              <a:rPr dirty="0" sz="1000">
                <a:latin typeface="Century Gothic"/>
                <a:cs typeface="Century Gothic"/>
              </a:rPr>
              <a:t>tens</a:t>
            </a:r>
            <a:r>
              <a:rPr dirty="0" sz="1000" spc="10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of</a:t>
            </a:r>
            <a:r>
              <a:rPr dirty="0" sz="1000" spc="20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thousands</a:t>
            </a:r>
            <a:r>
              <a:rPr dirty="0" sz="1000" spc="15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indirectly.</a:t>
            </a:r>
            <a:r>
              <a:rPr dirty="0" sz="1000" spc="15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There</a:t>
            </a:r>
            <a:r>
              <a:rPr dirty="0" sz="1000" spc="5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was</a:t>
            </a:r>
            <a:r>
              <a:rPr dirty="0" sz="1000" spc="10">
                <a:latin typeface="Century Gothic"/>
                <a:cs typeface="Century Gothic"/>
              </a:rPr>
              <a:t> </a:t>
            </a:r>
            <a:r>
              <a:rPr dirty="0" sz="1000" spc="-110">
                <a:latin typeface="Century Gothic"/>
                <a:cs typeface="Century Gothic"/>
              </a:rPr>
              <a:t>a</a:t>
            </a:r>
            <a:r>
              <a:rPr dirty="0" sz="1000" spc="15">
                <a:latin typeface="Century Gothic"/>
                <a:cs typeface="Century Gothic"/>
              </a:rPr>
              <a:t> </a:t>
            </a:r>
            <a:r>
              <a:rPr dirty="0" sz="1000" spc="-30">
                <a:latin typeface="Century Gothic"/>
                <a:cs typeface="Century Gothic"/>
              </a:rPr>
              <a:t>noticeable</a:t>
            </a:r>
            <a:r>
              <a:rPr dirty="0" sz="1000" spc="5">
                <a:latin typeface="Century Gothic"/>
                <a:cs typeface="Century Gothic"/>
              </a:rPr>
              <a:t> </a:t>
            </a:r>
            <a:r>
              <a:rPr dirty="0" sz="1000" spc="-40">
                <a:latin typeface="Century Gothic"/>
                <a:cs typeface="Century Gothic"/>
              </a:rPr>
              <a:t>change</a:t>
            </a:r>
            <a:r>
              <a:rPr dirty="0" sz="1000" spc="5">
                <a:latin typeface="Century Gothic"/>
                <a:cs typeface="Century Gothic"/>
              </a:rPr>
              <a:t> </a:t>
            </a:r>
            <a:r>
              <a:rPr dirty="0" sz="1000" spc="55">
                <a:latin typeface="Century Gothic"/>
                <a:cs typeface="Century Gothic"/>
              </a:rPr>
              <a:t>in</a:t>
            </a:r>
            <a:r>
              <a:rPr dirty="0" sz="1000" spc="5">
                <a:latin typeface="Century Gothic"/>
                <a:cs typeface="Century Gothic"/>
              </a:rPr>
              <a:t> </a:t>
            </a:r>
            <a:r>
              <a:rPr dirty="0" sz="1000" spc="-10">
                <a:latin typeface="Century Gothic"/>
                <a:cs typeface="Century Gothic"/>
              </a:rPr>
              <a:t>behavior among</a:t>
            </a:r>
            <a:r>
              <a:rPr dirty="0" sz="1000">
                <a:latin typeface="Century Gothic"/>
                <a:cs typeface="Century Gothic"/>
              </a:rPr>
              <a:t> residents</a:t>
            </a:r>
            <a:r>
              <a:rPr dirty="0" sz="1000" spc="5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who </a:t>
            </a:r>
            <a:r>
              <a:rPr dirty="0" sz="1000" spc="-10">
                <a:latin typeface="Century Gothic"/>
                <a:cs typeface="Century Gothic"/>
              </a:rPr>
              <a:t>recognized</a:t>
            </a:r>
            <a:r>
              <a:rPr dirty="0" sz="1000" spc="-5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the </a:t>
            </a:r>
            <a:r>
              <a:rPr dirty="0" sz="1000" spc="-10">
                <a:latin typeface="Century Gothic"/>
                <a:cs typeface="Century Gothic"/>
              </a:rPr>
              <a:t>importance</a:t>
            </a:r>
            <a:r>
              <a:rPr dirty="0" sz="1000">
                <a:latin typeface="Century Gothic"/>
                <a:cs typeface="Century Gothic"/>
              </a:rPr>
              <a:t> of</a:t>
            </a:r>
            <a:r>
              <a:rPr dirty="0" sz="1000" spc="20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completing</a:t>
            </a:r>
            <a:r>
              <a:rPr dirty="0" sz="1000" spc="5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Century Gothic"/>
                <a:cs typeface="Century Gothic"/>
              </a:rPr>
              <a:t>the </a:t>
            </a:r>
            <a:r>
              <a:rPr dirty="0" sz="1000" spc="-35">
                <a:latin typeface="Century Gothic"/>
                <a:cs typeface="Century Gothic"/>
              </a:rPr>
              <a:t>Medicaid</a:t>
            </a:r>
            <a:r>
              <a:rPr dirty="0" sz="1000" spc="35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redetermination</a:t>
            </a:r>
            <a:r>
              <a:rPr dirty="0" sz="1000" spc="45">
                <a:latin typeface="Century Gothic"/>
                <a:cs typeface="Century Gothic"/>
              </a:rPr>
              <a:t> </a:t>
            </a:r>
            <a:r>
              <a:rPr dirty="0" sz="1000" spc="-10">
                <a:latin typeface="Century Gothic"/>
                <a:cs typeface="Century Gothic"/>
              </a:rPr>
              <a:t>process.</a:t>
            </a:r>
            <a:endParaRPr sz="1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65"/>
              <a:t>Grant</a:t>
            </a:r>
            <a:r>
              <a:rPr dirty="0" sz="3200" spc="-340"/>
              <a:t> </a:t>
            </a:r>
            <a:r>
              <a:rPr dirty="0" sz="3200" spc="-70"/>
              <a:t>Introduction</a:t>
            </a:r>
            <a:endParaRPr sz="3200"/>
          </a:p>
        </p:txBody>
      </p:sp>
      <p:sp>
        <p:nvSpPr>
          <p:cNvPr id="3" name="object 3" descr=""/>
          <p:cNvSpPr txBox="1"/>
          <p:nvPr/>
        </p:nvSpPr>
        <p:spPr>
          <a:xfrm>
            <a:off x="935627" y="3382553"/>
            <a:ext cx="8466455" cy="223901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63500" marR="165100">
              <a:lnSpc>
                <a:spcPct val="97300"/>
              </a:lnSpc>
              <a:spcBef>
                <a:spcPts val="150"/>
              </a:spcBef>
            </a:pPr>
            <a:r>
              <a:rPr dirty="0" sz="1500" spc="95">
                <a:latin typeface="Century Gothic"/>
                <a:cs typeface="Century Gothic"/>
              </a:rPr>
              <a:t>In</a:t>
            </a:r>
            <a:r>
              <a:rPr dirty="0" sz="1500" spc="-10">
                <a:latin typeface="Century Gothic"/>
                <a:cs typeface="Century Gothic"/>
              </a:rPr>
              <a:t> </a:t>
            </a:r>
            <a:r>
              <a:rPr dirty="0" sz="1500" spc="-20">
                <a:latin typeface="Century Gothic"/>
                <a:cs typeface="Century Gothic"/>
              </a:rPr>
              <a:t>March</a:t>
            </a:r>
            <a:r>
              <a:rPr dirty="0" sz="1500" spc="-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2024,</a:t>
            </a:r>
            <a:r>
              <a:rPr dirty="0" sz="1500" spc="3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the</a:t>
            </a:r>
            <a:r>
              <a:rPr dirty="0" sz="1500" spc="5">
                <a:latin typeface="Century Gothic"/>
                <a:cs typeface="Century Gothic"/>
              </a:rPr>
              <a:t> </a:t>
            </a:r>
            <a:r>
              <a:rPr dirty="0" sz="1500" spc="-50">
                <a:latin typeface="Century Gothic"/>
                <a:cs typeface="Century Gothic"/>
              </a:rPr>
              <a:t>Georgia</a:t>
            </a:r>
            <a:r>
              <a:rPr dirty="0" sz="1500" spc="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Department</a:t>
            </a:r>
            <a:r>
              <a:rPr dirty="0" sz="1500" spc="1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of</a:t>
            </a:r>
            <a:r>
              <a:rPr dirty="0" sz="1500" spc="15">
                <a:latin typeface="Century Gothic"/>
                <a:cs typeface="Century Gothic"/>
              </a:rPr>
              <a:t> </a:t>
            </a:r>
            <a:r>
              <a:rPr dirty="0" sz="1500" spc="50">
                <a:latin typeface="Century Gothic"/>
                <a:cs typeface="Century Gothic"/>
              </a:rPr>
              <a:t>Human</a:t>
            </a:r>
            <a:r>
              <a:rPr dirty="0" sz="1500" spc="-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Services</a:t>
            </a:r>
            <a:r>
              <a:rPr dirty="0" sz="1500" spc="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(DHS),</a:t>
            </a:r>
            <a:r>
              <a:rPr dirty="0" sz="1500" spc="30">
                <a:latin typeface="Century Gothic"/>
                <a:cs typeface="Century Gothic"/>
              </a:rPr>
              <a:t> </a:t>
            </a:r>
            <a:r>
              <a:rPr dirty="0" sz="1500" spc="95">
                <a:latin typeface="Century Gothic"/>
                <a:cs typeface="Century Gothic"/>
              </a:rPr>
              <a:t>in</a:t>
            </a:r>
            <a:r>
              <a:rPr dirty="0" sz="1500" spc="-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partnership</a:t>
            </a:r>
            <a:r>
              <a:rPr dirty="0" sz="1500" spc="5">
                <a:latin typeface="Century Gothic"/>
                <a:cs typeface="Century Gothic"/>
              </a:rPr>
              <a:t> </a:t>
            </a:r>
            <a:r>
              <a:rPr dirty="0" sz="1500" spc="50">
                <a:latin typeface="Century Gothic"/>
                <a:cs typeface="Century Gothic"/>
              </a:rPr>
              <a:t>with </a:t>
            </a:r>
            <a:r>
              <a:rPr dirty="0" sz="1500" spc="100">
                <a:latin typeface="Century Gothic"/>
                <a:cs typeface="Century Gothic"/>
              </a:rPr>
              <a:t>HOPE</a:t>
            </a:r>
            <a:r>
              <a:rPr dirty="0" sz="1500" spc="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for</a:t>
            </a:r>
            <a:r>
              <a:rPr dirty="0" sz="1500" spc="25">
                <a:latin typeface="Century Gothic"/>
                <a:cs typeface="Century Gothic"/>
              </a:rPr>
              <a:t> </a:t>
            </a:r>
            <a:r>
              <a:rPr dirty="0" sz="1500" spc="-55">
                <a:latin typeface="Century Gothic"/>
                <a:cs typeface="Century Gothic"/>
              </a:rPr>
              <a:t>Georgia</a:t>
            </a:r>
            <a:r>
              <a:rPr dirty="0" sz="1500" spc="1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Moms</a:t>
            </a:r>
            <a:r>
              <a:rPr dirty="0" sz="1500" spc="15">
                <a:latin typeface="Century Gothic"/>
                <a:cs typeface="Century Gothic"/>
              </a:rPr>
              <a:t> </a:t>
            </a:r>
            <a:r>
              <a:rPr dirty="0" sz="1500" spc="-35">
                <a:latin typeface="Century Gothic"/>
                <a:cs typeface="Century Gothic"/>
              </a:rPr>
              <a:t>at</a:t>
            </a:r>
            <a:r>
              <a:rPr dirty="0" sz="1500" spc="2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Northeast</a:t>
            </a:r>
            <a:r>
              <a:rPr dirty="0" sz="1500" spc="20">
                <a:latin typeface="Century Gothic"/>
                <a:cs typeface="Century Gothic"/>
              </a:rPr>
              <a:t> </a:t>
            </a:r>
            <a:r>
              <a:rPr dirty="0" sz="1500" spc="-55">
                <a:latin typeface="Century Gothic"/>
                <a:cs typeface="Century Gothic"/>
              </a:rPr>
              <a:t>Georgia</a:t>
            </a:r>
            <a:r>
              <a:rPr dirty="0" sz="1500" spc="1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Health </a:t>
            </a:r>
            <a:r>
              <a:rPr dirty="0" sz="1500" spc="60">
                <a:latin typeface="Century Gothic"/>
                <a:cs typeface="Century Gothic"/>
              </a:rPr>
              <a:t>System</a:t>
            </a:r>
            <a:r>
              <a:rPr dirty="0" sz="1500" spc="-1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(HOPE),</a:t>
            </a:r>
            <a:r>
              <a:rPr dirty="0" sz="1500" spc="40">
                <a:latin typeface="Century Gothic"/>
                <a:cs typeface="Century Gothic"/>
              </a:rPr>
              <a:t> </a:t>
            </a:r>
            <a:r>
              <a:rPr dirty="0" sz="1500" spc="-25">
                <a:latin typeface="Century Gothic"/>
                <a:cs typeface="Century Gothic"/>
              </a:rPr>
              <a:t>launched</a:t>
            </a:r>
            <a:r>
              <a:rPr dirty="0" sz="1500" spc="1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the</a:t>
            </a:r>
            <a:r>
              <a:rPr dirty="0" sz="1500" spc="15">
                <a:latin typeface="Century Gothic"/>
                <a:cs typeface="Century Gothic"/>
              </a:rPr>
              <a:t> </a:t>
            </a:r>
            <a:r>
              <a:rPr dirty="0" sz="1500" spc="-10">
                <a:latin typeface="Century Gothic"/>
                <a:cs typeface="Century Gothic"/>
              </a:rPr>
              <a:t>“Stay </a:t>
            </a:r>
            <a:r>
              <a:rPr dirty="0" sz="1500">
                <a:latin typeface="Century Gothic"/>
                <a:cs typeface="Century Gothic"/>
              </a:rPr>
              <a:t>Informed.</a:t>
            </a:r>
            <a:r>
              <a:rPr dirty="0" sz="1500" spc="5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Stay</a:t>
            </a:r>
            <a:r>
              <a:rPr dirty="0" sz="1500" spc="30">
                <a:latin typeface="Century Gothic"/>
                <a:cs typeface="Century Gothic"/>
              </a:rPr>
              <a:t> </a:t>
            </a:r>
            <a:r>
              <a:rPr dirty="0" sz="1500" spc="-80">
                <a:latin typeface="Century Gothic"/>
                <a:cs typeface="Century Gothic"/>
              </a:rPr>
              <a:t>Covered.”</a:t>
            </a:r>
            <a:r>
              <a:rPr dirty="0" sz="1500" spc="4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Community</a:t>
            </a:r>
            <a:r>
              <a:rPr dirty="0" sz="1500" spc="30">
                <a:latin typeface="Century Gothic"/>
                <a:cs typeface="Century Gothic"/>
              </a:rPr>
              <a:t> </a:t>
            </a:r>
            <a:r>
              <a:rPr dirty="0" sz="1500" spc="60">
                <a:latin typeface="Century Gothic"/>
                <a:cs typeface="Century Gothic"/>
              </a:rPr>
              <a:t>Mini-</a:t>
            </a:r>
            <a:r>
              <a:rPr dirty="0" sz="1500" spc="-20">
                <a:latin typeface="Century Gothic"/>
                <a:cs typeface="Century Gothic"/>
              </a:rPr>
              <a:t>Grant</a:t>
            </a:r>
            <a:r>
              <a:rPr dirty="0" sz="1500" spc="40">
                <a:latin typeface="Century Gothic"/>
                <a:cs typeface="Century Gothic"/>
              </a:rPr>
              <a:t> </a:t>
            </a:r>
            <a:r>
              <a:rPr dirty="0" sz="1500" spc="-10">
                <a:latin typeface="Century Gothic"/>
                <a:cs typeface="Century Gothic"/>
              </a:rPr>
              <a:t>campaign.</a:t>
            </a:r>
            <a:endParaRPr sz="1500">
              <a:latin typeface="Century Gothic"/>
              <a:cs typeface="Century Gothic"/>
            </a:endParaRPr>
          </a:p>
          <a:p>
            <a:pPr marL="63500" marR="55880">
              <a:lnSpc>
                <a:spcPct val="100000"/>
              </a:lnSpc>
              <a:spcBef>
                <a:spcPts val="1605"/>
              </a:spcBef>
            </a:pPr>
            <a:r>
              <a:rPr dirty="0" sz="1500" spc="120">
                <a:latin typeface="Century Gothic"/>
                <a:cs typeface="Century Gothic"/>
              </a:rPr>
              <a:t>This</a:t>
            </a:r>
            <a:r>
              <a:rPr dirty="0" sz="1500" spc="4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initiative</a:t>
            </a:r>
            <a:r>
              <a:rPr dirty="0" sz="1500" spc="45">
                <a:latin typeface="Century Gothic"/>
                <a:cs typeface="Century Gothic"/>
              </a:rPr>
              <a:t> </a:t>
            </a:r>
            <a:r>
              <a:rPr dirty="0" sz="1500" spc="-20">
                <a:latin typeface="Century Gothic"/>
                <a:cs typeface="Century Gothic"/>
              </a:rPr>
              <a:t>offered</a:t>
            </a:r>
            <a:r>
              <a:rPr dirty="0" sz="1500" spc="4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community</a:t>
            </a:r>
            <a:r>
              <a:rPr dirty="0" sz="1500" spc="45">
                <a:latin typeface="Century Gothic"/>
                <a:cs typeface="Century Gothic"/>
              </a:rPr>
              <a:t> </a:t>
            </a:r>
            <a:r>
              <a:rPr dirty="0" sz="1500" spc="80">
                <a:latin typeface="Century Gothic"/>
                <a:cs typeface="Century Gothic"/>
              </a:rPr>
              <a:t>mini-</a:t>
            </a:r>
            <a:r>
              <a:rPr dirty="0" sz="1500">
                <a:latin typeface="Century Gothic"/>
                <a:cs typeface="Century Gothic"/>
              </a:rPr>
              <a:t>grants</a:t>
            </a:r>
            <a:r>
              <a:rPr dirty="0" sz="1500" spc="4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to</a:t>
            </a:r>
            <a:r>
              <a:rPr dirty="0" sz="1500" spc="3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five</a:t>
            </a:r>
            <a:r>
              <a:rPr dirty="0" sz="1500" spc="4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organizations</a:t>
            </a:r>
            <a:r>
              <a:rPr dirty="0" sz="1500" spc="4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to</a:t>
            </a:r>
            <a:r>
              <a:rPr dirty="0" sz="1500" spc="4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help</a:t>
            </a:r>
            <a:r>
              <a:rPr dirty="0" sz="1500" spc="4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raise</a:t>
            </a:r>
            <a:r>
              <a:rPr dirty="0" sz="1500" spc="40">
                <a:latin typeface="Century Gothic"/>
                <a:cs typeface="Century Gothic"/>
              </a:rPr>
              <a:t> </a:t>
            </a:r>
            <a:r>
              <a:rPr dirty="0" sz="1500" spc="-10">
                <a:latin typeface="Century Gothic"/>
                <a:cs typeface="Century Gothic"/>
              </a:rPr>
              <a:t>awareness </a:t>
            </a:r>
            <a:r>
              <a:rPr dirty="0" sz="1500" spc="-30">
                <a:latin typeface="Century Gothic"/>
                <a:cs typeface="Century Gothic"/>
              </a:rPr>
              <a:t>about</a:t>
            </a:r>
            <a:r>
              <a:rPr dirty="0" sz="1500" spc="-5">
                <a:latin typeface="Century Gothic"/>
                <a:cs typeface="Century Gothic"/>
              </a:rPr>
              <a:t> </a:t>
            </a:r>
            <a:r>
              <a:rPr dirty="0" sz="1500" spc="-65">
                <a:latin typeface="Century Gothic"/>
                <a:cs typeface="Century Gothic"/>
              </a:rPr>
              <a:t>Medicaid/PeachCare</a:t>
            </a:r>
            <a:r>
              <a:rPr dirty="0" sz="1500" spc="-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for</a:t>
            </a:r>
            <a:r>
              <a:rPr dirty="0" sz="1500" spc="5">
                <a:latin typeface="Century Gothic"/>
                <a:cs typeface="Century Gothic"/>
              </a:rPr>
              <a:t> </a:t>
            </a:r>
            <a:r>
              <a:rPr dirty="0" sz="1500" spc="70">
                <a:latin typeface="Century Gothic"/>
                <a:cs typeface="Century Gothic"/>
              </a:rPr>
              <a:t>Kids</a:t>
            </a:r>
            <a:r>
              <a:rPr dirty="0" baseline="22222" sz="1500" spc="104">
                <a:latin typeface="Century Gothic"/>
                <a:cs typeface="Century Gothic"/>
              </a:rPr>
              <a:t>®</a:t>
            </a:r>
            <a:r>
              <a:rPr dirty="0" baseline="22222" sz="1500" spc="209">
                <a:latin typeface="Century Gothic"/>
                <a:cs typeface="Century Gothic"/>
              </a:rPr>
              <a:t> </a:t>
            </a:r>
            <a:r>
              <a:rPr dirty="0" sz="1500" spc="-10">
                <a:latin typeface="Century Gothic"/>
                <a:cs typeface="Century Gothic"/>
              </a:rPr>
              <a:t>redetermination.</a:t>
            </a:r>
            <a:endParaRPr sz="15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Century Gothic"/>
              <a:cs typeface="Century Gothic"/>
            </a:endParaRPr>
          </a:p>
          <a:p>
            <a:pPr marL="63500" marR="303530">
              <a:lnSpc>
                <a:spcPts val="1700"/>
              </a:lnSpc>
            </a:pPr>
            <a:r>
              <a:rPr dirty="0" sz="1500">
                <a:latin typeface="Century Gothic"/>
                <a:cs typeface="Century Gothic"/>
              </a:rPr>
              <a:t>These</a:t>
            </a:r>
            <a:r>
              <a:rPr dirty="0" sz="1500" spc="3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grants</a:t>
            </a:r>
            <a:r>
              <a:rPr dirty="0" sz="1500" spc="35">
                <a:latin typeface="Century Gothic"/>
                <a:cs typeface="Century Gothic"/>
              </a:rPr>
              <a:t> </a:t>
            </a:r>
            <a:r>
              <a:rPr dirty="0" sz="1500" spc="-40">
                <a:latin typeface="Century Gothic"/>
                <a:cs typeface="Century Gothic"/>
              </a:rPr>
              <a:t>leveraged</a:t>
            </a:r>
            <a:r>
              <a:rPr dirty="0" sz="1500" spc="35">
                <a:latin typeface="Century Gothic"/>
                <a:cs typeface="Century Gothic"/>
              </a:rPr>
              <a:t> </a:t>
            </a:r>
            <a:r>
              <a:rPr dirty="0" sz="1500" spc="-50">
                <a:latin typeface="Century Gothic"/>
                <a:cs typeface="Century Gothic"/>
              </a:rPr>
              <a:t>local</a:t>
            </a:r>
            <a:r>
              <a:rPr dirty="0" sz="1500" spc="6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partner</a:t>
            </a:r>
            <a:r>
              <a:rPr dirty="0" sz="1500" spc="5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expertise</a:t>
            </a:r>
            <a:r>
              <a:rPr dirty="0" sz="1500" spc="3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to</a:t>
            </a:r>
            <a:r>
              <a:rPr dirty="0" sz="1500" spc="30">
                <a:latin typeface="Century Gothic"/>
                <a:cs typeface="Century Gothic"/>
              </a:rPr>
              <a:t> </a:t>
            </a:r>
            <a:r>
              <a:rPr dirty="0" sz="1500" spc="65">
                <a:latin typeface="Century Gothic"/>
                <a:cs typeface="Century Gothic"/>
              </a:rPr>
              <a:t>inform</a:t>
            </a:r>
            <a:r>
              <a:rPr dirty="0" sz="1500" spc="10">
                <a:latin typeface="Century Gothic"/>
                <a:cs typeface="Century Gothic"/>
              </a:rPr>
              <a:t> </a:t>
            </a:r>
            <a:r>
              <a:rPr dirty="0" sz="1500" spc="-45">
                <a:latin typeface="Century Gothic"/>
                <a:cs typeface="Century Gothic"/>
              </a:rPr>
              <a:t>and</a:t>
            </a:r>
            <a:r>
              <a:rPr dirty="0" sz="1500" spc="35">
                <a:latin typeface="Century Gothic"/>
                <a:cs typeface="Century Gothic"/>
              </a:rPr>
              <a:t> </a:t>
            </a:r>
            <a:r>
              <a:rPr dirty="0" sz="1500" spc="-65">
                <a:latin typeface="Century Gothic"/>
                <a:cs typeface="Century Gothic"/>
              </a:rPr>
              <a:t>educate</a:t>
            </a:r>
            <a:r>
              <a:rPr dirty="0" sz="1500" spc="4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difficult-to-</a:t>
            </a:r>
            <a:r>
              <a:rPr dirty="0" sz="1500" spc="-10">
                <a:latin typeface="Century Gothic"/>
                <a:cs typeface="Century Gothic"/>
              </a:rPr>
              <a:t>reach </a:t>
            </a:r>
            <a:r>
              <a:rPr dirty="0" sz="1500">
                <a:latin typeface="Century Gothic"/>
                <a:cs typeface="Century Gothic"/>
              </a:rPr>
              <a:t>populations</a:t>
            </a:r>
            <a:r>
              <a:rPr dirty="0" sz="1500" spc="-2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across</a:t>
            </a:r>
            <a:r>
              <a:rPr dirty="0" sz="1500" spc="-2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the</a:t>
            </a:r>
            <a:r>
              <a:rPr dirty="0" sz="1500" spc="-25">
                <a:latin typeface="Century Gothic"/>
                <a:cs typeface="Century Gothic"/>
              </a:rPr>
              <a:t> </a:t>
            </a:r>
            <a:r>
              <a:rPr dirty="0" sz="1500" spc="-20">
                <a:latin typeface="Century Gothic"/>
                <a:cs typeface="Century Gothic"/>
              </a:rPr>
              <a:t>state,</a:t>
            </a:r>
            <a:r>
              <a:rPr dirty="0" sz="1500" spc="-5">
                <a:latin typeface="Century Gothic"/>
                <a:cs typeface="Century Gothic"/>
              </a:rPr>
              <a:t> </a:t>
            </a:r>
            <a:r>
              <a:rPr dirty="0" sz="1500" spc="70">
                <a:latin typeface="Century Gothic"/>
                <a:cs typeface="Century Gothic"/>
              </a:rPr>
              <a:t>with</a:t>
            </a:r>
            <a:r>
              <a:rPr dirty="0" sz="1500" spc="-35">
                <a:latin typeface="Century Gothic"/>
                <a:cs typeface="Century Gothic"/>
              </a:rPr>
              <a:t> </a:t>
            </a:r>
            <a:r>
              <a:rPr dirty="0" sz="1500" spc="-150">
                <a:latin typeface="Century Gothic"/>
                <a:cs typeface="Century Gothic"/>
              </a:rPr>
              <a:t>a</a:t>
            </a:r>
            <a:r>
              <a:rPr dirty="0" sz="1500" spc="-25">
                <a:latin typeface="Century Gothic"/>
                <a:cs typeface="Century Gothic"/>
              </a:rPr>
              <a:t> </a:t>
            </a:r>
            <a:r>
              <a:rPr dirty="0" sz="1500" spc="-20">
                <a:latin typeface="Century Gothic"/>
                <a:cs typeface="Century Gothic"/>
              </a:rPr>
              <a:t>specific</a:t>
            </a:r>
            <a:r>
              <a:rPr dirty="0" sz="1500" spc="-2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focus</a:t>
            </a:r>
            <a:r>
              <a:rPr dirty="0" sz="1500" spc="-2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on</a:t>
            </a:r>
            <a:r>
              <a:rPr dirty="0" sz="1500" spc="-3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pregnant</a:t>
            </a:r>
            <a:r>
              <a:rPr dirty="0" sz="1500" spc="-20">
                <a:latin typeface="Century Gothic"/>
                <a:cs typeface="Century Gothic"/>
              </a:rPr>
              <a:t> </a:t>
            </a:r>
            <a:r>
              <a:rPr dirty="0" sz="1500" spc="-45">
                <a:latin typeface="Century Gothic"/>
                <a:cs typeface="Century Gothic"/>
              </a:rPr>
              <a:t>and</a:t>
            </a:r>
            <a:r>
              <a:rPr dirty="0" sz="1500" spc="-2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postpartum</a:t>
            </a:r>
            <a:r>
              <a:rPr dirty="0" sz="1500" spc="-50">
                <a:latin typeface="Century Gothic"/>
                <a:cs typeface="Century Gothic"/>
              </a:rPr>
              <a:t> </a:t>
            </a:r>
            <a:r>
              <a:rPr dirty="0" sz="1500" spc="-10">
                <a:latin typeface="Century Gothic"/>
                <a:cs typeface="Century Gothic"/>
              </a:rPr>
              <a:t>women </a:t>
            </a:r>
            <a:r>
              <a:rPr dirty="0" sz="1500" spc="-40">
                <a:latin typeface="Century Gothic"/>
                <a:cs typeface="Century Gothic"/>
              </a:rPr>
              <a:t>and</a:t>
            </a:r>
            <a:r>
              <a:rPr dirty="0" sz="1500" spc="-55">
                <a:latin typeface="Century Gothic"/>
                <a:cs typeface="Century Gothic"/>
              </a:rPr>
              <a:t> </a:t>
            </a:r>
            <a:r>
              <a:rPr dirty="0" sz="1500" spc="-10">
                <a:latin typeface="Century Gothic"/>
                <a:cs typeface="Century Gothic"/>
              </a:rPr>
              <a:t>children.</a:t>
            </a:r>
            <a:endParaRPr sz="15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3254" y="1424605"/>
            <a:ext cx="5271135" cy="376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10"/>
              <a:t>Prevent</a:t>
            </a:r>
            <a:r>
              <a:rPr dirty="0" spc="-270"/>
              <a:t> </a:t>
            </a:r>
            <a:r>
              <a:rPr dirty="0" spc="-65"/>
              <a:t>Child</a:t>
            </a:r>
            <a:r>
              <a:rPr dirty="0" spc="-280"/>
              <a:t> </a:t>
            </a:r>
            <a:r>
              <a:rPr dirty="0" spc="-100"/>
              <a:t>Abuse</a:t>
            </a:r>
            <a:r>
              <a:rPr dirty="0" spc="-280"/>
              <a:t> </a:t>
            </a:r>
            <a:r>
              <a:rPr dirty="0" spc="-125"/>
              <a:t>Bulloch</a:t>
            </a:r>
            <a:r>
              <a:rPr dirty="0" spc="-280"/>
              <a:t> </a:t>
            </a:r>
            <a:r>
              <a:rPr dirty="0" spc="-10"/>
              <a:t>cont’d.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33982" y="2745533"/>
            <a:ext cx="1178063" cy="47947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920700" y="3850988"/>
            <a:ext cx="8348345" cy="87947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400685">
              <a:lnSpc>
                <a:spcPts val="1300"/>
              </a:lnSpc>
              <a:spcBef>
                <a:spcPts val="160"/>
              </a:spcBef>
            </a:pPr>
            <a:r>
              <a:rPr dirty="0" sz="1100">
                <a:latin typeface="Century Gothic"/>
                <a:cs typeface="Century Gothic"/>
              </a:rPr>
              <a:t>Challenges</a:t>
            </a:r>
            <a:r>
              <a:rPr dirty="0" sz="1100" spc="110">
                <a:latin typeface="Century Gothic"/>
                <a:cs typeface="Century Gothic"/>
              </a:rPr>
              <a:t> </a:t>
            </a:r>
            <a:r>
              <a:rPr dirty="0" sz="1100" spc="-25">
                <a:latin typeface="Century Gothic"/>
                <a:cs typeface="Century Gothic"/>
              </a:rPr>
              <a:t>faced</a:t>
            </a:r>
            <a:r>
              <a:rPr dirty="0" sz="1100" spc="114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included</a:t>
            </a:r>
            <a:r>
              <a:rPr dirty="0" sz="1100" spc="120">
                <a:latin typeface="Century Gothic"/>
                <a:cs typeface="Century Gothic"/>
              </a:rPr>
              <a:t> </a:t>
            </a:r>
            <a:r>
              <a:rPr dirty="0" sz="1100" spc="-110">
                <a:latin typeface="Century Gothic"/>
                <a:cs typeface="Century Gothic"/>
              </a:rPr>
              <a:t>a</a:t>
            </a:r>
            <a:r>
              <a:rPr dirty="0" sz="1100" spc="110">
                <a:latin typeface="Century Gothic"/>
                <a:cs typeface="Century Gothic"/>
              </a:rPr>
              <a:t> </a:t>
            </a:r>
            <a:r>
              <a:rPr dirty="0" sz="1100" spc="60">
                <a:latin typeface="Century Gothic"/>
                <a:cs typeface="Century Gothic"/>
              </a:rPr>
              <a:t>limited</a:t>
            </a:r>
            <a:r>
              <a:rPr dirty="0" sz="1100" spc="120">
                <a:latin typeface="Century Gothic"/>
                <a:cs typeface="Century Gothic"/>
              </a:rPr>
              <a:t> </a:t>
            </a:r>
            <a:r>
              <a:rPr dirty="0" sz="1100" spc="65">
                <a:latin typeface="Century Gothic"/>
                <a:cs typeface="Century Gothic"/>
              </a:rPr>
              <a:t>time</a:t>
            </a:r>
            <a:r>
              <a:rPr dirty="0" sz="1100" spc="114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period,</a:t>
            </a:r>
            <a:r>
              <a:rPr dirty="0" sz="1100" spc="10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staff</a:t>
            </a:r>
            <a:r>
              <a:rPr dirty="0" sz="1100" spc="10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being</a:t>
            </a:r>
            <a:r>
              <a:rPr dirty="0" sz="1100" spc="114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unaware</a:t>
            </a:r>
            <a:r>
              <a:rPr dirty="0" sz="1100" spc="12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of</a:t>
            </a:r>
            <a:r>
              <a:rPr dirty="0" sz="1100" spc="9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the</a:t>
            </a:r>
            <a:r>
              <a:rPr dirty="0" sz="1100" spc="12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need</a:t>
            </a:r>
            <a:r>
              <a:rPr dirty="0" sz="1100" spc="12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for</a:t>
            </a:r>
            <a:r>
              <a:rPr dirty="0" sz="1100" spc="10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tablets</a:t>
            </a:r>
            <a:r>
              <a:rPr dirty="0" sz="1100" spc="11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or</a:t>
            </a:r>
            <a:r>
              <a:rPr dirty="0" sz="1100" spc="10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notebooks,</a:t>
            </a:r>
            <a:r>
              <a:rPr dirty="0" sz="1100" spc="95">
                <a:latin typeface="Century Gothic"/>
                <a:cs typeface="Century Gothic"/>
              </a:rPr>
              <a:t> </a:t>
            </a:r>
            <a:r>
              <a:rPr dirty="0" sz="1100" spc="-25">
                <a:latin typeface="Century Gothic"/>
                <a:cs typeface="Century Gothic"/>
              </a:rPr>
              <a:t>and </a:t>
            </a:r>
            <a:r>
              <a:rPr dirty="0" sz="1100">
                <a:latin typeface="Century Gothic"/>
                <a:cs typeface="Century Gothic"/>
              </a:rPr>
              <a:t>Medicaid</a:t>
            </a:r>
            <a:r>
              <a:rPr dirty="0" sz="1100" spc="90">
                <a:latin typeface="Century Gothic"/>
                <a:cs typeface="Century Gothic"/>
              </a:rPr>
              <a:t> </a:t>
            </a:r>
            <a:r>
              <a:rPr dirty="0" sz="1100" spc="45">
                <a:latin typeface="Century Gothic"/>
                <a:cs typeface="Century Gothic"/>
              </a:rPr>
              <a:t>redetermination</a:t>
            </a:r>
            <a:r>
              <a:rPr dirty="0" sz="1100" spc="10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falling</a:t>
            </a:r>
            <a:r>
              <a:rPr dirty="0" sz="1100" spc="10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off</a:t>
            </a:r>
            <a:r>
              <a:rPr dirty="0" sz="1100" spc="8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the</a:t>
            </a:r>
            <a:r>
              <a:rPr dirty="0" sz="1100" spc="10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radar</a:t>
            </a:r>
            <a:r>
              <a:rPr dirty="0" sz="1100" spc="9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for</a:t>
            </a:r>
            <a:r>
              <a:rPr dirty="0" sz="1100" spc="85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individuals.</a:t>
            </a:r>
            <a:endParaRPr sz="1100">
              <a:latin typeface="Century Gothic"/>
              <a:cs typeface="Century Gothic"/>
            </a:endParaRPr>
          </a:p>
          <a:p>
            <a:pPr marL="12700" marR="5080">
              <a:lnSpc>
                <a:spcPct val="105500"/>
              </a:lnSpc>
              <a:spcBef>
                <a:spcPts val="1275"/>
              </a:spcBef>
            </a:pPr>
            <a:r>
              <a:rPr dirty="0" sz="1100" spc="75">
                <a:latin typeface="Century Gothic"/>
                <a:cs typeface="Century Gothic"/>
              </a:rPr>
              <a:t>Lessons</a:t>
            </a:r>
            <a:r>
              <a:rPr dirty="0" sz="1100" spc="9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learned</a:t>
            </a:r>
            <a:r>
              <a:rPr dirty="0" sz="1100" spc="100">
                <a:latin typeface="Century Gothic"/>
                <a:cs typeface="Century Gothic"/>
              </a:rPr>
              <a:t> </a:t>
            </a:r>
            <a:r>
              <a:rPr dirty="0" sz="1100" spc="50">
                <a:latin typeface="Century Gothic"/>
                <a:cs typeface="Century Gothic"/>
              </a:rPr>
              <a:t>highlighted</a:t>
            </a:r>
            <a:r>
              <a:rPr dirty="0" sz="1100" spc="9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the</a:t>
            </a:r>
            <a:r>
              <a:rPr dirty="0" sz="1100" spc="10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necessity</a:t>
            </a:r>
            <a:r>
              <a:rPr dirty="0" sz="1100" spc="9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for</a:t>
            </a:r>
            <a:r>
              <a:rPr dirty="0" sz="1100" spc="90">
                <a:latin typeface="Century Gothic"/>
                <a:cs typeface="Century Gothic"/>
              </a:rPr>
              <a:t> </a:t>
            </a:r>
            <a:r>
              <a:rPr dirty="0" sz="1100" spc="45">
                <a:latin typeface="Century Gothic"/>
                <a:cs typeface="Century Gothic"/>
              </a:rPr>
              <a:t>individuals</a:t>
            </a:r>
            <a:r>
              <a:rPr dirty="0" sz="1100" spc="9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to</a:t>
            </a:r>
            <a:r>
              <a:rPr dirty="0" sz="1100" spc="9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have</a:t>
            </a:r>
            <a:r>
              <a:rPr dirty="0" sz="1100" spc="10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access</a:t>
            </a:r>
            <a:r>
              <a:rPr dirty="0" sz="1100" spc="9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to</a:t>
            </a:r>
            <a:r>
              <a:rPr dirty="0" sz="1100" spc="9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someone</a:t>
            </a:r>
            <a:r>
              <a:rPr dirty="0" sz="1100" spc="10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who</a:t>
            </a:r>
            <a:r>
              <a:rPr dirty="0" sz="1100" spc="90">
                <a:latin typeface="Century Gothic"/>
                <a:cs typeface="Century Gothic"/>
              </a:rPr>
              <a:t> </a:t>
            </a:r>
            <a:r>
              <a:rPr dirty="0" sz="1100" spc="-20">
                <a:latin typeface="Century Gothic"/>
                <a:cs typeface="Century Gothic"/>
              </a:rPr>
              <a:t>can</a:t>
            </a:r>
            <a:r>
              <a:rPr dirty="0" sz="1100" spc="10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answer</a:t>
            </a:r>
            <a:r>
              <a:rPr dirty="0" sz="1100" spc="85">
                <a:latin typeface="Century Gothic"/>
                <a:cs typeface="Century Gothic"/>
              </a:rPr>
              <a:t> </a:t>
            </a:r>
            <a:r>
              <a:rPr dirty="0" sz="1100" spc="55">
                <a:latin typeface="Century Gothic"/>
                <a:cs typeface="Century Gothic"/>
              </a:rPr>
              <a:t>questions</a:t>
            </a:r>
            <a:r>
              <a:rPr dirty="0" sz="1100" spc="90">
                <a:latin typeface="Century Gothic"/>
                <a:cs typeface="Century Gothic"/>
              </a:rPr>
              <a:t> </a:t>
            </a:r>
            <a:r>
              <a:rPr dirty="0" sz="1100" spc="-25">
                <a:latin typeface="Century Gothic"/>
                <a:cs typeface="Century Gothic"/>
              </a:rPr>
              <a:t>and </a:t>
            </a:r>
            <a:r>
              <a:rPr dirty="0" sz="1100" spc="70">
                <a:latin typeface="Century Gothic"/>
                <a:cs typeface="Century Gothic"/>
              </a:rPr>
              <a:t>assist</a:t>
            </a:r>
            <a:r>
              <a:rPr dirty="0" sz="1100" spc="55">
                <a:latin typeface="Century Gothic"/>
                <a:cs typeface="Century Gothic"/>
              </a:rPr>
              <a:t> </a:t>
            </a:r>
            <a:r>
              <a:rPr dirty="0" sz="1100" spc="70">
                <a:latin typeface="Century Gothic"/>
                <a:cs typeface="Century Gothic"/>
              </a:rPr>
              <a:t>with</a:t>
            </a:r>
            <a:r>
              <a:rPr dirty="0" sz="1100" spc="75">
                <a:latin typeface="Century Gothic"/>
                <a:cs typeface="Century Gothic"/>
              </a:rPr>
              <a:t> </a:t>
            </a:r>
            <a:r>
              <a:rPr dirty="0" sz="1100" spc="30">
                <a:latin typeface="Century Gothic"/>
                <a:cs typeface="Century Gothic"/>
              </a:rPr>
              <a:t>the</a:t>
            </a:r>
            <a:r>
              <a:rPr dirty="0" sz="1100" spc="75">
                <a:latin typeface="Century Gothic"/>
                <a:cs typeface="Century Gothic"/>
              </a:rPr>
              <a:t> </a:t>
            </a:r>
            <a:r>
              <a:rPr dirty="0" sz="1100" spc="30">
                <a:latin typeface="Century Gothic"/>
                <a:cs typeface="Century Gothic"/>
              </a:rPr>
              <a:t>redetermination</a:t>
            </a:r>
            <a:r>
              <a:rPr dirty="0" sz="1100" spc="75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process.</a:t>
            </a:r>
            <a:endParaRPr sz="11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75"/>
              <a:t>The</a:t>
            </a:r>
            <a:r>
              <a:rPr dirty="0" spc="-270"/>
              <a:t> </a:t>
            </a:r>
            <a:r>
              <a:rPr dirty="0" spc="-25"/>
              <a:t>Fulton-</a:t>
            </a:r>
            <a:r>
              <a:rPr dirty="0" spc="-135"/>
              <a:t>DeKalb</a:t>
            </a:r>
            <a:r>
              <a:rPr dirty="0" spc="-275"/>
              <a:t> </a:t>
            </a:r>
            <a:r>
              <a:rPr dirty="0" spc="-110"/>
              <a:t>Hospital</a:t>
            </a:r>
            <a:r>
              <a:rPr dirty="0" spc="-254"/>
              <a:t> </a:t>
            </a:r>
            <a:r>
              <a:rPr dirty="0" spc="-30"/>
              <a:t>Authority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96725" y="4212693"/>
            <a:ext cx="1330316" cy="43863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05675" y="2855337"/>
            <a:ext cx="4764405" cy="1485900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2700" marR="5080">
              <a:lnSpc>
                <a:spcPts val="1010"/>
              </a:lnSpc>
              <a:spcBef>
                <a:spcPts val="190"/>
              </a:spcBef>
            </a:pPr>
            <a:r>
              <a:rPr dirty="0" sz="900" spc="105" b="1">
                <a:latin typeface="Calibri"/>
                <a:cs typeface="Calibri"/>
              </a:rPr>
              <a:t>The</a:t>
            </a:r>
            <a:r>
              <a:rPr dirty="0" sz="900" spc="100" b="1">
                <a:latin typeface="Calibri"/>
                <a:cs typeface="Calibri"/>
              </a:rPr>
              <a:t> </a:t>
            </a:r>
            <a:r>
              <a:rPr dirty="0" sz="900" spc="150" b="1">
                <a:latin typeface="Calibri"/>
                <a:cs typeface="Calibri"/>
              </a:rPr>
              <a:t>FDHA</a:t>
            </a:r>
            <a:r>
              <a:rPr dirty="0" sz="900" spc="90" b="1">
                <a:latin typeface="Calibri"/>
                <a:cs typeface="Calibri"/>
              </a:rPr>
              <a:t> </a:t>
            </a:r>
            <a:r>
              <a:rPr dirty="0" sz="900">
                <a:latin typeface="Century Gothic"/>
                <a:cs typeface="Century Gothic"/>
              </a:rPr>
              <a:t>sees</a:t>
            </a:r>
            <a:r>
              <a:rPr dirty="0" sz="900" spc="30">
                <a:latin typeface="Century Gothic"/>
                <a:cs typeface="Century Gothic"/>
              </a:rPr>
              <a:t> </a:t>
            </a:r>
            <a:r>
              <a:rPr dirty="0" sz="900" spc="-30">
                <a:latin typeface="Century Gothic"/>
                <a:cs typeface="Century Gothic"/>
              </a:rPr>
              <a:t>access</a:t>
            </a:r>
            <a:r>
              <a:rPr dirty="0" sz="900" spc="30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to</a:t>
            </a:r>
            <a:r>
              <a:rPr dirty="0" sz="900" spc="20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quality</a:t>
            </a:r>
            <a:r>
              <a:rPr dirty="0" sz="900" spc="3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prevention</a:t>
            </a:r>
            <a:r>
              <a:rPr dirty="0" sz="900" spc="20">
                <a:latin typeface="Century Gothic"/>
                <a:cs typeface="Century Gothic"/>
              </a:rPr>
              <a:t> </a:t>
            </a:r>
            <a:r>
              <a:rPr dirty="0" sz="900" spc="-20">
                <a:latin typeface="Century Gothic"/>
                <a:cs typeface="Century Gothic"/>
              </a:rPr>
              <a:t>and</a:t>
            </a:r>
            <a:r>
              <a:rPr dirty="0" sz="900" spc="30">
                <a:latin typeface="Century Gothic"/>
                <a:cs typeface="Century Gothic"/>
              </a:rPr>
              <a:t> </a:t>
            </a:r>
            <a:r>
              <a:rPr dirty="0" sz="900" spc="-40">
                <a:latin typeface="Century Gothic"/>
                <a:cs typeface="Century Gothic"/>
              </a:rPr>
              <a:t>care</a:t>
            </a:r>
            <a:r>
              <a:rPr dirty="0" sz="900" spc="20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services</a:t>
            </a:r>
            <a:r>
              <a:rPr dirty="0" sz="900" spc="30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as</a:t>
            </a:r>
            <a:r>
              <a:rPr dirty="0" sz="900" spc="30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right</a:t>
            </a:r>
            <a:r>
              <a:rPr dirty="0" sz="900" spc="3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for</a:t>
            </a:r>
            <a:r>
              <a:rPr dirty="0" sz="900" spc="2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all,</a:t>
            </a:r>
            <a:r>
              <a:rPr dirty="0" sz="900" spc="3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not</a:t>
            </a:r>
            <a:r>
              <a:rPr dirty="0" sz="900" spc="35">
                <a:latin typeface="Century Gothic"/>
                <a:cs typeface="Century Gothic"/>
              </a:rPr>
              <a:t> </a:t>
            </a:r>
            <a:r>
              <a:rPr dirty="0" sz="900" spc="-50">
                <a:latin typeface="Century Gothic"/>
                <a:cs typeface="Century Gothic"/>
              </a:rPr>
              <a:t>a</a:t>
            </a:r>
            <a:r>
              <a:rPr dirty="0" sz="900">
                <a:latin typeface="Century Gothic"/>
                <a:cs typeface="Century Gothic"/>
              </a:rPr>
              <a:t> privilege</a:t>
            </a:r>
            <a:r>
              <a:rPr dirty="0" sz="900" spc="4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for</a:t>
            </a:r>
            <a:r>
              <a:rPr dirty="0" sz="900" spc="4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some.</a:t>
            </a:r>
            <a:r>
              <a:rPr dirty="0" sz="900" spc="60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To</a:t>
            </a:r>
            <a:r>
              <a:rPr dirty="0" sz="900" spc="45">
                <a:latin typeface="Century Gothic"/>
                <a:cs typeface="Century Gothic"/>
              </a:rPr>
              <a:t> </a:t>
            </a:r>
            <a:r>
              <a:rPr dirty="0" sz="900" spc="60">
                <a:latin typeface="Century Gothic"/>
                <a:cs typeface="Century Gothic"/>
              </a:rPr>
              <a:t>this</a:t>
            </a:r>
            <a:r>
              <a:rPr dirty="0" sz="900" spc="45">
                <a:latin typeface="Century Gothic"/>
                <a:cs typeface="Century Gothic"/>
              </a:rPr>
              <a:t> </a:t>
            </a:r>
            <a:r>
              <a:rPr dirty="0" sz="900" spc="-20">
                <a:latin typeface="Century Gothic"/>
                <a:cs typeface="Century Gothic"/>
              </a:rPr>
              <a:t>end,</a:t>
            </a:r>
            <a:r>
              <a:rPr dirty="0" sz="900" spc="60">
                <a:latin typeface="Century Gothic"/>
                <a:cs typeface="Century Gothic"/>
              </a:rPr>
              <a:t> </a:t>
            </a:r>
            <a:r>
              <a:rPr dirty="0" sz="900" spc="-25">
                <a:latin typeface="Century Gothic"/>
                <a:cs typeface="Century Gothic"/>
              </a:rPr>
              <a:t>we’re</a:t>
            </a:r>
            <a:r>
              <a:rPr dirty="0" sz="900" spc="4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working</a:t>
            </a:r>
            <a:r>
              <a:rPr dirty="0" sz="900" spc="3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collaboratively</a:t>
            </a:r>
            <a:r>
              <a:rPr dirty="0" sz="900" spc="55">
                <a:latin typeface="Century Gothic"/>
                <a:cs typeface="Century Gothic"/>
              </a:rPr>
              <a:t> </a:t>
            </a:r>
            <a:r>
              <a:rPr dirty="0" sz="900" spc="50">
                <a:latin typeface="Century Gothic"/>
                <a:cs typeface="Century Gothic"/>
              </a:rPr>
              <a:t>with</a:t>
            </a:r>
            <a:r>
              <a:rPr dirty="0" sz="900" spc="40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stakeholders</a:t>
            </a:r>
            <a:r>
              <a:rPr dirty="0" sz="900" spc="45">
                <a:latin typeface="Century Gothic"/>
                <a:cs typeface="Century Gothic"/>
              </a:rPr>
              <a:t> </a:t>
            </a:r>
            <a:r>
              <a:rPr dirty="0" sz="900" spc="-20">
                <a:latin typeface="Century Gothic"/>
                <a:cs typeface="Century Gothic"/>
              </a:rPr>
              <a:t>from </a:t>
            </a:r>
            <a:r>
              <a:rPr dirty="0" sz="900" spc="10">
                <a:latin typeface="Century Gothic"/>
                <a:cs typeface="Century Gothic"/>
              </a:rPr>
              <a:t>various</a:t>
            </a:r>
            <a:r>
              <a:rPr dirty="0" sz="900" spc="30">
                <a:latin typeface="Century Gothic"/>
                <a:cs typeface="Century Gothic"/>
              </a:rPr>
              <a:t> </a:t>
            </a:r>
            <a:r>
              <a:rPr dirty="0" sz="900" spc="10">
                <a:latin typeface="Century Gothic"/>
                <a:cs typeface="Century Gothic"/>
              </a:rPr>
              <a:t>sectors</a:t>
            </a:r>
            <a:r>
              <a:rPr dirty="0" sz="900" spc="35">
                <a:latin typeface="Century Gothic"/>
                <a:cs typeface="Century Gothic"/>
              </a:rPr>
              <a:t> </a:t>
            </a:r>
            <a:r>
              <a:rPr dirty="0" sz="900" spc="10">
                <a:latin typeface="Century Gothic"/>
                <a:cs typeface="Century Gothic"/>
              </a:rPr>
              <a:t>to</a:t>
            </a:r>
            <a:r>
              <a:rPr dirty="0" sz="900" spc="25">
                <a:latin typeface="Century Gothic"/>
                <a:cs typeface="Century Gothic"/>
              </a:rPr>
              <a:t> </a:t>
            </a:r>
            <a:r>
              <a:rPr dirty="0" sz="900" spc="10">
                <a:latin typeface="Century Gothic"/>
                <a:cs typeface="Century Gothic"/>
              </a:rPr>
              <a:t>strengthen</a:t>
            </a:r>
            <a:r>
              <a:rPr dirty="0" sz="900" spc="30">
                <a:latin typeface="Century Gothic"/>
                <a:cs typeface="Century Gothic"/>
              </a:rPr>
              <a:t> </a:t>
            </a:r>
            <a:r>
              <a:rPr dirty="0" sz="900" spc="10">
                <a:latin typeface="Century Gothic"/>
                <a:cs typeface="Century Gothic"/>
              </a:rPr>
              <a:t>the</a:t>
            </a:r>
            <a:r>
              <a:rPr dirty="0" sz="900" spc="25">
                <a:latin typeface="Century Gothic"/>
                <a:cs typeface="Century Gothic"/>
              </a:rPr>
              <a:t> </a:t>
            </a:r>
            <a:r>
              <a:rPr dirty="0" sz="900" spc="10">
                <a:latin typeface="Century Gothic"/>
                <a:cs typeface="Century Gothic"/>
              </a:rPr>
              <a:t>health</a:t>
            </a:r>
            <a:r>
              <a:rPr dirty="0" sz="900" spc="25">
                <a:latin typeface="Century Gothic"/>
                <a:cs typeface="Century Gothic"/>
              </a:rPr>
              <a:t> </a:t>
            </a:r>
            <a:r>
              <a:rPr dirty="0" sz="900" spc="-10">
                <a:latin typeface="Century Gothic"/>
                <a:cs typeface="Century Gothic"/>
              </a:rPr>
              <a:t>ecosystem.</a:t>
            </a:r>
            <a:endParaRPr sz="900">
              <a:latin typeface="Century Gothic"/>
              <a:cs typeface="Century Gothic"/>
            </a:endParaRPr>
          </a:p>
          <a:p>
            <a:pPr marL="12700" marR="15240">
              <a:lnSpc>
                <a:spcPct val="98900"/>
              </a:lnSpc>
              <a:spcBef>
                <a:spcPts val="900"/>
              </a:spcBef>
            </a:pPr>
            <a:r>
              <a:rPr dirty="0" sz="900">
                <a:latin typeface="Century Gothic"/>
                <a:cs typeface="Century Gothic"/>
              </a:rPr>
              <a:t>The</a:t>
            </a:r>
            <a:r>
              <a:rPr dirty="0" sz="900" spc="5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grant</a:t>
            </a:r>
            <a:r>
              <a:rPr dirty="0" sz="900" spc="60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funds</a:t>
            </a:r>
            <a:r>
              <a:rPr dirty="0" sz="900" spc="5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were</a:t>
            </a:r>
            <a:r>
              <a:rPr dirty="0" sz="900" spc="5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utilized</a:t>
            </a:r>
            <a:r>
              <a:rPr dirty="0" sz="900" spc="5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to</a:t>
            </a:r>
            <a:r>
              <a:rPr dirty="0" sz="900" spc="55">
                <a:latin typeface="Century Gothic"/>
                <a:cs typeface="Century Gothic"/>
              </a:rPr>
              <a:t> </a:t>
            </a:r>
            <a:r>
              <a:rPr dirty="0" sz="900" spc="-10">
                <a:latin typeface="Century Gothic"/>
                <a:cs typeface="Century Gothic"/>
              </a:rPr>
              <a:t>collaborate</a:t>
            </a:r>
            <a:r>
              <a:rPr dirty="0" sz="900" spc="55">
                <a:latin typeface="Century Gothic"/>
                <a:cs typeface="Century Gothic"/>
              </a:rPr>
              <a:t> </a:t>
            </a:r>
            <a:r>
              <a:rPr dirty="0" sz="900" spc="50">
                <a:latin typeface="Century Gothic"/>
                <a:cs typeface="Century Gothic"/>
              </a:rPr>
              <a:t>with </a:t>
            </a:r>
            <a:r>
              <a:rPr dirty="0" sz="900">
                <a:latin typeface="Century Gothic"/>
                <a:cs typeface="Century Gothic"/>
              </a:rPr>
              <a:t>key</a:t>
            </a:r>
            <a:r>
              <a:rPr dirty="0" sz="900" spc="6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partners</a:t>
            </a:r>
            <a:r>
              <a:rPr dirty="0" sz="900" spc="5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on</a:t>
            </a:r>
            <a:r>
              <a:rPr dirty="0" sz="900" spc="45">
                <a:latin typeface="Century Gothic"/>
                <a:cs typeface="Century Gothic"/>
              </a:rPr>
              <a:t> </a:t>
            </a:r>
            <a:r>
              <a:rPr dirty="0" sz="900" spc="-10">
                <a:latin typeface="Century Gothic"/>
                <a:cs typeface="Century Gothic"/>
              </a:rPr>
              <a:t>community </a:t>
            </a:r>
            <a:r>
              <a:rPr dirty="0" sz="900">
                <a:latin typeface="Century Gothic"/>
                <a:cs typeface="Century Gothic"/>
              </a:rPr>
              <a:t>engagement</a:t>
            </a:r>
            <a:r>
              <a:rPr dirty="0" sz="900" spc="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events,</a:t>
            </a:r>
            <a:r>
              <a:rPr dirty="0" sz="900" spc="5">
                <a:latin typeface="Century Gothic"/>
                <a:cs typeface="Century Gothic"/>
              </a:rPr>
              <a:t> </a:t>
            </a:r>
            <a:r>
              <a:rPr dirty="0" sz="900" spc="10">
                <a:latin typeface="Century Gothic"/>
                <a:cs typeface="Century Gothic"/>
              </a:rPr>
              <a:t>allowing</a:t>
            </a:r>
            <a:r>
              <a:rPr dirty="0" sz="900" spc="-5">
                <a:latin typeface="Century Gothic"/>
                <a:cs typeface="Century Gothic"/>
              </a:rPr>
              <a:t> </a:t>
            </a:r>
            <a:r>
              <a:rPr dirty="0" sz="900" spc="65">
                <a:latin typeface="Century Gothic"/>
                <a:cs typeface="Century Gothic"/>
              </a:rPr>
              <a:t>FDHA</a:t>
            </a:r>
            <a:r>
              <a:rPr dirty="0" sz="900" spc="-5">
                <a:latin typeface="Century Gothic"/>
                <a:cs typeface="Century Gothic"/>
              </a:rPr>
              <a:t> </a:t>
            </a:r>
            <a:r>
              <a:rPr dirty="0" sz="900" spc="10">
                <a:latin typeface="Century Gothic"/>
                <a:cs typeface="Century Gothic"/>
              </a:rPr>
              <a:t>staff</a:t>
            </a:r>
            <a:r>
              <a:rPr dirty="0" sz="900" spc="5">
                <a:latin typeface="Century Gothic"/>
                <a:cs typeface="Century Gothic"/>
              </a:rPr>
              <a:t> </a:t>
            </a:r>
            <a:r>
              <a:rPr dirty="0" sz="900" spc="10">
                <a:latin typeface="Century Gothic"/>
                <a:cs typeface="Century Gothic"/>
              </a:rPr>
              <a:t>to</a:t>
            </a:r>
            <a:r>
              <a:rPr dirty="0" sz="900" spc="-5">
                <a:latin typeface="Century Gothic"/>
                <a:cs typeface="Century Gothic"/>
              </a:rPr>
              <a:t> </a:t>
            </a:r>
            <a:r>
              <a:rPr dirty="0" sz="900" spc="10">
                <a:latin typeface="Century Gothic"/>
                <a:cs typeface="Century Gothic"/>
              </a:rPr>
              <a:t>share</a:t>
            </a:r>
            <a:r>
              <a:rPr dirty="0" sz="900" spc="-5">
                <a:latin typeface="Century Gothic"/>
                <a:cs typeface="Century Gothic"/>
              </a:rPr>
              <a:t> </a:t>
            </a:r>
            <a:r>
              <a:rPr dirty="0" sz="900" spc="10">
                <a:latin typeface="Century Gothic"/>
                <a:cs typeface="Century Gothic"/>
              </a:rPr>
              <a:t>information</a:t>
            </a:r>
            <a:r>
              <a:rPr dirty="0" sz="900" spc="-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about</a:t>
            </a:r>
            <a:r>
              <a:rPr dirty="0" sz="900" spc="5">
                <a:latin typeface="Century Gothic"/>
                <a:cs typeface="Century Gothic"/>
              </a:rPr>
              <a:t> </a:t>
            </a:r>
            <a:r>
              <a:rPr dirty="0" sz="900" spc="-10">
                <a:latin typeface="Century Gothic"/>
                <a:cs typeface="Century Gothic"/>
              </a:rPr>
              <a:t>Medicaid </a:t>
            </a:r>
            <a:r>
              <a:rPr dirty="0" sz="900">
                <a:latin typeface="Century Gothic"/>
                <a:cs typeface="Century Gothic"/>
              </a:rPr>
              <a:t>redetermination.</a:t>
            </a:r>
            <a:r>
              <a:rPr dirty="0" sz="900" spc="7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Community</a:t>
            </a:r>
            <a:r>
              <a:rPr dirty="0" sz="900" spc="80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health</a:t>
            </a:r>
            <a:r>
              <a:rPr dirty="0" sz="900" spc="6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workers</a:t>
            </a:r>
            <a:r>
              <a:rPr dirty="0" sz="900" spc="7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were</a:t>
            </a:r>
            <a:r>
              <a:rPr dirty="0" sz="900" spc="6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hired</a:t>
            </a:r>
            <a:r>
              <a:rPr dirty="0" sz="900" spc="70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to</a:t>
            </a:r>
            <a:r>
              <a:rPr dirty="0" sz="900" spc="70">
                <a:latin typeface="Century Gothic"/>
                <a:cs typeface="Century Gothic"/>
              </a:rPr>
              <a:t> </a:t>
            </a:r>
            <a:r>
              <a:rPr dirty="0" sz="900" spc="-10">
                <a:latin typeface="Century Gothic"/>
                <a:cs typeface="Century Gothic"/>
              </a:rPr>
              <a:t>conduct</a:t>
            </a:r>
            <a:r>
              <a:rPr dirty="0" sz="900" spc="7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daily</a:t>
            </a:r>
            <a:r>
              <a:rPr dirty="0" sz="900" spc="80">
                <a:latin typeface="Century Gothic"/>
                <a:cs typeface="Century Gothic"/>
              </a:rPr>
              <a:t> </a:t>
            </a:r>
            <a:r>
              <a:rPr dirty="0" sz="900" spc="-10">
                <a:latin typeface="Century Gothic"/>
                <a:cs typeface="Century Gothic"/>
              </a:rPr>
              <a:t>outreach and</a:t>
            </a:r>
            <a:r>
              <a:rPr dirty="0" sz="900" spc="1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provide</a:t>
            </a:r>
            <a:r>
              <a:rPr dirty="0" sz="900" spc="15">
                <a:latin typeface="Century Gothic"/>
                <a:cs typeface="Century Gothic"/>
              </a:rPr>
              <a:t> </a:t>
            </a:r>
            <a:r>
              <a:rPr dirty="0" sz="900" spc="65">
                <a:latin typeface="Century Gothic"/>
                <a:cs typeface="Century Gothic"/>
              </a:rPr>
              <a:t>links</a:t>
            </a:r>
            <a:r>
              <a:rPr dirty="0" sz="900" spc="20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to</a:t>
            </a:r>
            <a:r>
              <a:rPr dirty="0" sz="900" spc="1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services.</a:t>
            </a:r>
            <a:r>
              <a:rPr dirty="0" sz="900" spc="2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Additionally,</a:t>
            </a:r>
            <a:r>
              <a:rPr dirty="0" sz="900" spc="25">
                <a:latin typeface="Century Gothic"/>
                <a:cs typeface="Century Gothic"/>
              </a:rPr>
              <a:t> </a:t>
            </a:r>
            <a:r>
              <a:rPr dirty="0" sz="900" spc="-95">
                <a:latin typeface="Century Gothic"/>
                <a:cs typeface="Century Gothic"/>
              </a:rPr>
              <a:t>a</a:t>
            </a:r>
            <a:r>
              <a:rPr dirty="0" sz="900" spc="20">
                <a:latin typeface="Century Gothic"/>
                <a:cs typeface="Century Gothic"/>
              </a:rPr>
              <a:t> </a:t>
            </a:r>
            <a:r>
              <a:rPr dirty="0" sz="900" spc="-10">
                <a:latin typeface="Century Gothic"/>
                <a:cs typeface="Century Gothic"/>
              </a:rPr>
              <a:t>Medicaid</a:t>
            </a:r>
            <a:r>
              <a:rPr dirty="0" sz="900" spc="20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redetermination</a:t>
            </a:r>
            <a:r>
              <a:rPr dirty="0" sz="900" spc="1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social</a:t>
            </a:r>
            <a:r>
              <a:rPr dirty="0" sz="900" spc="25">
                <a:latin typeface="Century Gothic"/>
                <a:cs typeface="Century Gothic"/>
              </a:rPr>
              <a:t> </a:t>
            </a:r>
            <a:r>
              <a:rPr dirty="0" sz="900" spc="-10">
                <a:latin typeface="Century Gothic"/>
                <a:cs typeface="Century Gothic"/>
              </a:rPr>
              <a:t>media </a:t>
            </a:r>
            <a:r>
              <a:rPr dirty="0" sz="900">
                <a:latin typeface="Century Gothic"/>
                <a:cs typeface="Century Gothic"/>
              </a:rPr>
              <a:t>awareness </a:t>
            </a:r>
            <a:r>
              <a:rPr dirty="0" sz="900" spc="-10">
                <a:latin typeface="Century Gothic"/>
                <a:cs typeface="Century Gothic"/>
              </a:rPr>
              <a:t>campaign</a:t>
            </a:r>
            <a:r>
              <a:rPr dirty="0" sz="900">
                <a:latin typeface="Century Gothic"/>
                <a:cs typeface="Century Gothic"/>
              </a:rPr>
              <a:t> was re-</a:t>
            </a:r>
            <a:r>
              <a:rPr dirty="0" sz="900" spc="-10">
                <a:latin typeface="Century Gothic"/>
                <a:cs typeface="Century Gothic"/>
              </a:rPr>
              <a:t>launched,</a:t>
            </a:r>
            <a:r>
              <a:rPr dirty="0" sz="900" spc="10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featuring </a:t>
            </a:r>
            <a:r>
              <a:rPr dirty="0" sz="900" spc="-95">
                <a:latin typeface="Century Gothic"/>
                <a:cs typeface="Century Gothic"/>
              </a:rPr>
              <a:t>a</a:t>
            </a:r>
            <a:r>
              <a:rPr dirty="0" sz="900">
                <a:latin typeface="Century Gothic"/>
                <a:cs typeface="Century Gothic"/>
              </a:rPr>
              <a:t> </a:t>
            </a:r>
            <a:r>
              <a:rPr dirty="0" sz="900" spc="55">
                <a:latin typeface="Century Gothic"/>
                <a:cs typeface="Century Gothic"/>
              </a:rPr>
              <a:t>PSA</a:t>
            </a:r>
            <a:r>
              <a:rPr dirty="0" sz="900">
                <a:latin typeface="Century Gothic"/>
                <a:cs typeface="Century Gothic"/>
              </a:rPr>
              <a:t> announcement</a:t>
            </a:r>
            <a:r>
              <a:rPr dirty="0" sz="900" spc="10">
                <a:latin typeface="Century Gothic"/>
                <a:cs typeface="Century Gothic"/>
              </a:rPr>
              <a:t> </a:t>
            </a:r>
            <a:r>
              <a:rPr dirty="0" sz="900" spc="-25">
                <a:latin typeface="Century Gothic"/>
                <a:cs typeface="Century Gothic"/>
              </a:rPr>
              <a:t>and </a:t>
            </a:r>
            <a:r>
              <a:rPr dirty="0" sz="900">
                <a:latin typeface="Century Gothic"/>
                <a:cs typeface="Century Gothic"/>
              </a:rPr>
              <a:t>information</a:t>
            </a:r>
            <a:r>
              <a:rPr dirty="0" sz="900" spc="70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for</a:t>
            </a:r>
            <a:r>
              <a:rPr dirty="0" sz="900" spc="7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community</a:t>
            </a:r>
            <a:r>
              <a:rPr dirty="0" sz="900" spc="8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members</a:t>
            </a:r>
            <a:r>
              <a:rPr dirty="0" sz="900" spc="80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to</a:t>
            </a:r>
            <a:r>
              <a:rPr dirty="0" sz="900" spc="70">
                <a:latin typeface="Century Gothic"/>
                <a:cs typeface="Century Gothic"/>
              </a:rPr>
              <a:t> </a:t>
            </a:r>
            <a:r>
              <a:rPr dirty="0" sz="900" spc="-20">
                <a:latin typeface="Century Gothic"/>
                <a:cs typeface="Century Gothic"/>
              </a:rPr>
              <a:t>connect</a:t>
            </a:r>
            <a:r>
              <a:rPr dirty="0" sz="900" spc="85">
                <a:latin typeface="Century Gothic"/>
                <a:cs typeface="Century Gothic"/>
              </a:rPr>
              <a:t> </a:t>
            </a:r>
            <a:r>
              <a:rPr dirty="0" sz="900" spc="50">
                <a:latin typeface="Century Gothic"/>
                <a:cs typeface="Century Gothic"/>
              </a:rPr>
              <a:t>with</a:t>
            </a:r>
            <a:r>
              <a:rPr dirty="0" sz="900" spc="70">
                <a:latin typeface="Century Gothic"/>
                <a:cs typeface="Century Gothic"/>
              </a:rPr>
              <a:t> </a:t>
            </a:r>
            <a:r>
              <a:rPr dirty="0" sz="900" spc="65">
                <a:latin typeface="Century Gothic"/>
                <a:cs typeface="Century Gothic"/>
              </a:rPr>
              <a:t>FDHA</a:t>
            </a:r>
            <a:r>
              <a:rPr dirty="0" sz="900" spc="70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staff</a:t>
            </a:r>
            <a:r>
              <a:rPr dirty="0" sz="900" spc="8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via</a:t>
            </a:r>
            <a:r>
              <a:rPr dirty="0" sz="900" spc="7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their</a:t>
            </a:r>
            <a:r>
              <a:rPr dirty="0" sz="900" spc="80">
                <a:latin typeface="Century Gothic"/>
                <a:cs typeface="Century Gothic"/>
              </a:rPr>
              <a:t> </a:t>
            </a:r>
            <a:r>
              <a:rPr dirty="0" sz="900" spc="-10">
                <a:latin typeface="Century Gothic"/>
                <a:cs typeface="Century Gothic"/>
              </a:rPr>
              <a:t>Medicaid website.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05675" y="4446393"/>
            <a:ext cx="4794885" cy="177546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 marR="5080">
              <a:lnSpc>
                <a:spcPct val="98200"/>
              </a:lnSpc>
              <a:spcBef>
                <a:spcPts val="120"/>
              </a:spcBef>
            </a:pPr>
            <a:r>
              <a:rPr dirty="0" sz="900">
                <a:latin typeface="Century Gothic"/>
                <a:cs typeface="Century Gothic"/>
              </a:rPr>
              <a:t>The</a:t>
            </a:r>
            <a:r>
              <a:rPr dirty="0" sz="900" spc="3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impact</a:t>
            </a:r>
            <a:r>
              <a:rPr dirty="0" sz="900" spc="40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of</a:t>
            </a:r>
            <a:r>
              <a:rPr dirty="0" sz="900" spc="4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these</a:t>
            </a:r>
            <a:r>
              <a:rPr dirty="0" sz="900" spc="3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efforts</a:t>
            </a:r>
            <a:r>
              <a:rPr dirty="0" sz="900" spc="40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was</a:t>
            </a:r>
            <a:r>
              <a:rPr dirty="0" sz="900" spc="3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significant:</a:t>
            </a:r>
            <a:r>
              <a:rPr dirty="0" sz="900" spc="50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more</a:t>
            </a:r>
            <a:r>
              <a:rPr dirty="0" sz="900" spc="3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than</a:t>
            </a:r>
            <a:r>
              <a:rPr dirty="0" sz="900" spc="30">
                <a:latin typeface="Century Gothic"/>
                <a:cs typeface="Century Gothic"/>
              </a:rPr>
              <a:t> </a:t>
            </a:r>
            <a:r>
              <a:rPr dirty="0" sz="900" spc="60">
                <a:latin typeface="Century Gothic"/>
                <a:cs typeface="Century Gothic"/>
              </a:rPr>
              <a:t>200</a:t>
            </a:r>
            <a:r>
              <a:rPr dirty="0" sz="900" spc="30">
                <a:latin typeface="Century Gothic"/>
                <a:cs typeface="Century Gothic"/>
              </a:rPr>
              <a:t> </a:t>
            </a:r>
            <a:r>
              <a:rPr dirty="0" sz="900" spc="-20">
                <a:latin typeface="Century Gothic"/>
                <a:cs typeface="Century Gothic"/>
              </a:rPr>
              <a:t>people</a:t>
            </a:r>
            <a:r>
              <a:rPr dirty="0" sz="900" spc="40">
                <a:latin typeface="Century Gothic"/>
                <a:cs typeface="Century Gothic"/>
              </a:rPr>
              <a:t> </a:t>
            </a:r>
            <a:r>
              <a:rPr dirty="0" sz="900" spc="-10">
                <a:latin typeface="Century Gothic"/>
                <a:cs typeface="Century Gothic"/>
              </a:rPr>
              <a:t>attended</a:t>
            </a:r>
            <a:r>
              <a:rPr dirty="0" sz="900" spc="35">
                <a:latin typeface="Century Gothic"/>
                <a:cs typeface="Century Gothic"/>
              </a:rPr>
              <a:t> </a:t>
            </a:r>
            <a:r>
              <a:rPr dirty="0" sz="900" spc="-25">
                <a:latin typeface="Century Gothic"/>
                <a:cs typeface="Century Gothic"/>
              </a:rPr>
              <a:t>the </a:t>
            </a:r>
            <a:r>
              <a:rPr dirty="0" sz="900">
                <a:latin typeface="Century Gothic"/>
                <a:cs typeface="Century Gothic"/>
              </a:rPr>
              <a:t>Maternal</a:t>
            </a:r>
            <a:r>
              <a:rPr dirty="0" sz="900" spc="80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Health</a:t>
            </a:r>
            <a:r>
              <a:rPr dirty="0" sz="900" spc="6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Community</a:t>
            </a:r>
            <a:r>
              <a:rPr dirty="0" sz="900" spc="8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Event,</a:t>
            </a:r>
            <a:r>
              <a:rPr dirty="0" sz="900" spc="80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approximately</a:t>
            </a:r>
            <a:r>
              <a:rPr dirty="0" sz="900" spc="8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100</a:t>
            </a:r>
            <a:r>
              <a:rPr dirty="0" sz="900" spc="6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individuals</a:t>
            </a:r>
            <a:r>
              <a:rPr dirty="0" sz="900" spc="75">
                <a:latin typeface="Century Gothic"/>
                <a:cs typeface="Century Gothic"/>
              </a:rPr>
              <a:t> </a:t>
            </a:r>
            <a:r>
              <a:rPr dirty="0" sz="900" spc="-10">
                <a:latin typeface="Century Gothic"/>
                <a:cs typeface="Century Gothic"/>
              </a:rPr>
              <a:t>attended</a:t>
            </a:r>
            <a:r>
              <a:rPr dirty="0" sz="900" spc="75">
                <a:latin typeface="Century Gothic"/>
                <a:cs typeface="Century Gothic"/>
              </a:rPr>
              <a:t> </a:t>
            </a:r>
            <a:r>
              <a:rPr dirty="0" sz="900" spc="-25">
                <a:latin typeface="Century Gothic"/>
                <a:cs typeface="Century Gothic"/>
              </a:rPr>
              <a:t>the </a:t>
            </a:r>
            <a:r>
              <a:rPr dirty="0" sz="900">
                <a:latin typeface="Century Gothic"/>
                <a:cs typeface="Century Gothic"/>
              </a:rPr>
              <a:t>Community</a:t>
            </a:r>
            <a:r>
              <a:rPr dirty="0" sz="900" spc="60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Baby</a:t>
            </a:r>
            <a:r>
              <a:rPr dirty="0" sz="900" spc="6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Shower,</a:t>
            </a:r>
            <a:r>
              <a:rPr dirty="0" sz="900" spc="65">
                <a:latin typeface="Century Gothic"/>
                <a:cs typeface="Century Gothic"/>
              </a:rPr>
              <a:t> </a:t>
            </a:r>
            <a:r>
              <a:rPr dirty="0" sz="900" spc="-20">
                <a:latin typeface="Century Gothic"/>
                <a:cs typeface="Century Gothic"/>
              </a:rPr>
              <a:t>and</a:t>
            </a:r>
            <a:r>
              <a:rPr dirty="0" sz="900" spc="60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over</a:t>
            </a:r>
            <a:r>
              <a:rPr dirty="0" sz="900" spc="55">
                <a:latin typeface="Century Gothic"/>
                <a:cs typeface="Century Gothic"/>
              </a:rPr>
              <a:t> </a:t>
            </a:r>
            <a:r>
              <a:rPr dirty="0" sz="900" spc="60">
                <a:latin typeface="Century Gothic"/>
                <a:cs typeface="Century Gothic"/>
              </a:rPr>
              <a:t>300</a:t>
            </a:r>
            <a:r>
              <a:rPr dirty="0" sz="900" spc="50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Spanish-speaking</a:t>
            </a:r>
            <a:r>
              <a:rPr dirty="0" sz="900" spc="5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attendees</a:t>
            </a:r>
            <a:r>
              <a:rPr dirty="0" sz="900" spc="55">
                <a:latin typeface="Century Gothic"/>
                <a:cs typeface="Century Gothic"/>
              </a:rPr>
              <a:t> </a:t>
            </a:r>
            <a:r>
              <a:rPr dirty="0" sz="900" spc="-10">
                <a:latin typeface="Century Gothic"/>
                <a:cs typeface="Century Gothic"/>
              </a:rPr>
              <a:t>participated</a:t>
            </a:r>
            <a:r>
              <a:rPr dirty="0" sz="900" spc="60">
                <a:latin typeface="Century Gothic"/>
                <a:cs typeface="Century Gothic"/>
              </a:rPr>
              <a:t> </a:t>
            </a:r>
            <a:r>
              <a:rPr dirty="0" sz="900" spc="35">
                <a:latin typeface="Century Gothic"/>
                <a:cs typeface="Century Gothic"/>
              </a:rPr>
              <a:t>in </a:t>
            </a:r>
            <a:r>
              <a:rPr dirty="0" sz="900">
                <a:latin typeface="Century Gothic"/>
                <a:cs typeface="Century Gothic"/>
              </a:rPr>
              <a:t>the</a:t>
            </a:r>
            <a:r>
              <a:rPr dirty="0" sz="900" spc="40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Sports</a:t>
            </a:r>
            <a:r>
              <a:rPr dirty="0" sz="900" spc="4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Fair</a:t>
            </a:r>
            <a:r>
              <a:rPr dirty="0" sz="900" spc="4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at</a:t>
            </a:r>
            <a:r>
              <a:rPr dirty="0" sz="900" spc="50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the</a:t>
            </a:r>
            <a:r>
              <a:rPr dirty="0" sz="900" spc="45">
                <a:latin typeface="Century Gothic"/>
                <a:cs typeface="Century Gothic"/>
              </a:rPr>
              <a:t> </a:t>
            </a:r>
            <a:r>
              <a:rPr dirty="0" sz="900" spc="-10">
                <a:latin typeface="Century Gothic"/>
                <a:cs typeface="Century Gothic"/>
              </a:rPr>
              <a:t>Mexican</a:t>
            </a:r>
            <a:r>
              <a:rPr dirty="0" sz="900" spc="35">
                <a:latin typeface="Century Gothic"/>
                <a:cs typeface="Century Gothic"/>
              </a:rPr>
              <a:t> </a:t>
            </a:r>
            <a:r>
              <a:rPr dirty="0" sz="900" spc="-10">
                <a:latin typeface="Century Gothic"/>
                <a:cs typeface="Century Gothic"/>
              </a:rPr>
              <a:t>Consulate.</a:t>
            </a:r>
            <a:r>
              <a:rPr dirty="0" sz="900" spc="5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Additionally,</a:t>
            </a:r>
            <a:r>
              <a:rPr dirty="0" sz="900" spc="50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around</a:t>
            </a:r>
            <a:r>
              <a:rPr dirty="0" sz="900" spc="45">
                <a:latin typeface="Century Gothic"/>
                <a:cs typeface="Century Gothic"/>
              </a:rPr>
              <a:t> </a:t>
            </a:r>
            <a:r>
              <a:rPr dirty="0" sz="900" spc="85">
                <a:latin typeface="Century Gothic"/>
                <a:cs typeface="Century Gothic"/>
              </a:rPr>
              <a:t>400</a:t>
            </a:r>
            <a:r>
              <a:rPr dirty="0" sz="900" spc="35">
                <a:latin typeface="Century Gothic"/>
                <a:cs typeface="Century Gothic"/>
              </a:rPr>
              <a:t> </a:t>
            </a:r>
            <a:r>
              <a:rPr dirty="0" sz="900" spc="45">
                <a:latin typeface="Century Gothic"/>
                <a:cs typeface="Century Gothic"/>
              </a:rPr>
              <a:t>English</a:t>
            </a:r>
            <a:r>
              <a:rPr dirty="0" sz="900" spc="500">
                <a:latin typeface="Century Gothic"/>
                <a:cs typeface="Century Gothic"/>
              </a:rPr>
              <a:t>  </a:t>
            </a:r>
            <a:r>
              <a:rPr dirty="0" sz="900">
                <a:latin typeface="Century Gothic"/>
                <a:cs typeface="Century Gothic"/>
              </a:rPr>
              <a:t>brochures</a:t>
            </a:r>
            <a:r>
              <a:rPr dirty="0" sz="900" spc="70">
                <a:latin typeface="Century Gothic"/>
                <a:cs typeface="Century Gothic"/>
              </a:rPr>
              <a:t> </a:t>
            </a:r>
            <a:r>
              <a:rPr dirty="0" sz="900" spc="-20">
                <a:latin typeface="Century Gothic"/>
                <a:cs typeface="Century Gothic"/>
              </a:rPr>
              <a:t>and</a:t>
            </a:r>
            <a:r>
              <a:rPr dirty="0" sz="900" spc="7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flyers,</a:t>
            </a:r>
            <a:r>
              <a:rPr dirty="0" sz="900" spc="85">
                <a:latin typeface="Century Gothic"/>
                <a:cs typeface="Century Gothic"/>
              </a:rPr>
              <a:t> </a:t>
            </a:r>
            <a:r>
              <a:rPr dirty="0" sz="900" spc="-20">
                <a:latin typeface="Century Gothic"/>
                <a:cs typeface="Century Gothic"/>
              </a:rPr>
              <a:t>and</a:t>
            </a:r>
            <a:r>
              <a:rPr dirty="0" sz="900" spc="70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250</a:t>
            </a:r>
            <a:r>
              <a:rPr dirty="0" sz="900" spc="70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Spanish</a:t>
            </a:r>
            <a:r>
              <a:rPr dirty="0" sz="900" spc="6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brochures</a:t>
            </a:r>
            <a:r>
              <a:rPr dirty="0" sz="900" spc="70">
                <a:latin typeface="Century Gothic"/>
                <a:cs typeface="Century Gothic"/>
              </a:rPr>
              <a:t> </a:t>
            </a:r>
            <a:r>
              <a:rPr dirty="0" sz="900" spc="-20">
                <a:latin typeface="Century Gothic"/>
                <a:cs typeface="Century Gothic"/>
              </a:rPr>
              <a:t>and</a:t>
            </a:r>
            <a:r>
              <a:rPr dirty="0" sz="900" spc="7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flyers</a:t>
            </a:r>
            <a:r>
              <a:rPr dirty="0" sz="900" spc="70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were</a:t>
            </a:r>
            <a:r>
              <a:rPr dirty="0" sz="900" spc="7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distributed,</a:t>
            </a:r>
            <a:r>
              <a:rPr dirty="0" sz="900" spc="85">
                <a:latin typeface="Century Gothic"/>
                <a:cs typeface="Century Gothic"/>
              </a:rPr>
              <a:t> </a:t>
            </a:r>
            <a:r>
              <a:rPr dirty="0" sz="900" spc="50">
                <a:latin typeface="Century Gothic"/>
                <a:cs typeface="Century Gothic"/>
              </a:rPr>
              <a:t>with</a:t>
            </a:r>
            <a:r>
              <a:rPr dirty="0" sz="900" spc="65">
                <a:latin typeface="Century Gothic"/>
                <a:cs typeface="Century Gothic"/>
              </a:rPr>
              <a:t> </a:t>
            </a:r>
            <a:r>
              <a:rPr dirty="0" sz="900" spc="-25">
                <a:latin typeface="Century Gothic"/>
                <a:cs typeface="Century Gothic"/>
              </a:rPr>
              <a:t>an </a:t>
            </a:r>
            <a:r>
              <a:rPr dirty="0" sz="900">
                <a:latin typeface="Century Gothic"/>
                <a:cs typeface="Century Gothic"/>
              </a:rPr>
              <a:t>additional</a:t>
            </a:r>
            <a:r>
              <a:rPr dirty="0" sz="900" spc="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100</a:t>
            </a:r>
            <a:r>
              <a:rPr dirty="0" sz="900" spc="-5">
                <a:latin typeface="Century Gothic"/>
                <a:cs typeface="Century Gothic"/>
              </a:rPr>
              <a:t> </a:t>
            </a:r>
            <a:r>
              <a:rPr dirty="0" sz="900" spc="-35">
                <a:latin typeface="Century Gothic"/>
                <a:cs typeface="Century Gothic"/>
              </a:rPr>
              <a:t>placed</a:t>
            </a:r>
            <a:r>
              <a:rPr dirty="0" sz="900" spc="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at</a:t>
            </a:r>
            <a:r>
              <a:rPr dirty="0" sz="900" spc="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partner</a:t>
            </a:r>
            <a:r>
              <a:rPr dirty="0" sz="900" spc="5">
                <a:latin typeface="Century Gothic"/>
                <a:cs typeface="Century Gothic"/>
              </a:rPr>
              <a:t> </a:t>
            </a:r>
            <a:r>
              <a:rPr dirty="0" sz="900" spc="-10">
                <a:latin typeface="Century Gothic"/>
                <a:cs typeface="Century Gothic"/>
              </a:rPr>
              <a:t>locations.</a:t>
            </a:r>
            <a:endParaRPr sz="900">
              <a:latin typeface="Century Gothic"/>
              <a:cs typeface="Century Gothic"/>
            </a:endParaRPr>
          </a:p>
          <a:p>
            <a:pPr marL="12700" marR="166370">
              <a:lnSpc>
                <a:spcPct val="98200"/>
              </a:lnSpc>
              <a:spcBef>
                <a:spcPts val="1025"/>
              </a:spcBef>
            </a:pPr>
            <a:r>
              <a:rPr dirty="0" sz="900" spc="45">
                <a:latin typeface="Century Gothic"/>
                <a:cs typeface="Century Gothic"/>
              </a:rPr>
              <a:t>Lessons</a:t>
            </a:r>
            <a:r>
              <a:rPr dirty="0" sz="900" spc="60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learned</a:t>
            </a:r>
            <a:r>
              <a:rPr dirty="0" sz="900" spc="60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from</a:t>
            </a:r>
            <a:r>
              <a:rPr dirty="0" sz="900" spc="50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these</a:t>
            </a:r>
            <a:r>
              <a:rPr dirty="0" sz="900" spc="50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activities</a:t>
            </a:r>
            <a:r>
              <a:rPr dirty="0" sz="900" spc="6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highlighted</a:t>
            </a:r>
            <a:r>
              <a:rPr dirty="0" sz="900" spc="60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several</a:t>
            </a:r>
            <a:r>
              <a:rPr dirty="0" sz="900" spc="70">
                <a:latin typeface="Century Gothic"/>
                <a:cs typeface="Century Gothic"/>
              </a:rPr>
              <a:t> </a:t>
            </a:r>
            <a:r>
              <a:rPr dirty="0" sz="900" spc="-10">
                <a:latin typeface="Century Gothic"/>
                <a:cs typeface="Century Gothic"/>
              </a:rPr>
              <a:t>challenges.</a:t>
            </a:r>
            <a:r>
              <a:rPr dirty="0" sz="900" spc="65">
                <a:latin typeface="Century Gothic"/>
                <a:cs typeface="Century Gothic"/>
              </a:rPr>
              <a:t> </a:t>
            </a:r>
            <a:r>
              <a:rPr dirty="0" sz="900" spc="-20">
                <a:latin typeface="Century Gothic"/>
                <a:cs typeface="Century Gothic"/>
              </a:rPr>
              <a:t>Some </a:t>
            </a:r>
            <a:r>
              <a:rPr dirty="0" sz="900">
                <a:latin typeface="Century Gothic"/>
                <a:cs typeface="Century Gothic"/>
              </a:rPr>
              <a:t>community</a:t>
            </a:r>
            <a:r>
              <a:rPr dirty="0" sz="900" spc="30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members</a:t>
            </a:r>
            <a:r>
              <a:rPr dirty="0" sz="900" spc="20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were</a:t>
            </a:r>
            <a:r>
              <a:rPr dirty="0" sz="900" spc="25">
                <a:latin typeface="Century Gothic"/>
                <a:cs typeface="Century Gothic"/>
              </a:rPr>
              <a:t> </a:t>
            </a:r>
            <a:r>
              <a:rPr dirty="0" sz="900" spc="65">
                <a:latin typeface="Century Gothic"/>
                <a:cs typeface="Century Gothic"/>
              </a:rPr>
              <a:t>still</a:t>
            </a:r>
            <a:r>
              <a:rPr dirty="0" sz="900" spc="30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confused</a:t>
            </a:r>
            <a:r>
              <a:rPr dirty="0" sz="900" spc="2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about</a:t>
            </a:r>
            <a:r>
              <a:rPr dirty="0" sz="900" spc="30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the</a:t>
            </a:r>
            <a:r>
              <a:rPr dirty="0" sz="900" spc="2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process</a:t>
            </a:r>
            <a:r>
              <a:rPr dirty="0" sz="900" spc="25">
                <a:latin typeface="Century Gothic"/>
                <a:cs typeface="Century Gothic"/>
              </a:rPr>
              <a:t> </a:t>
            </a:r>
            <a:r>
              <a:rPr dirty="0" sz="900" spc="-20">
                <a:latin typeface="Century Gothic"/>
                <a:cs typeface="Century Gothic"/>
              </a:rPr>
              <a:t>and</a:t>
            </a:r>
            <a:r>
              <a:rPr dirty="0" sz="900" spc="2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didn’t</a:t>
            </a:r>
            <a:r>
              <a:rPr dirty="0" sz="900" spc="30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take</a:t>
            </a:r>
            <a:r>
              <a:rPr dirty="0" sz="900" spc="25">
                <a:latin typeface="Century Gothic"/>
                <a:cs typeface="Century Gothic"/>
              </a:rPr>
              <a:t> </a:t>
            </a:r>
            <a:r>
              <a:rPr dirty="0" sz="900" spc="35">
                <a:latin typeface="Century Gothic"/>
                <a:cs typeface="Century Gothic"/>
              </a:rPr>
              <a:t>it </a:t>
            </a:r>
            <a:r>
              <a:rPr dirty="0" sz="900">
                <a:latin typeface="Century Gothic"/>
                <a:cs typeface="Century Gothic"/>
              </a:rPr>
              <a:t>seriously</a:t>
            </a:r>
            <a:r>
              <a:rPr dirty="0" sz="900" spc="35">
                <a:latin typeface="Century Gothic"/>
                <a:cs typeface="Century Gothic"/>
              </a:rPr>
              <a:t> </a:t>
            </a:r>
            <a:r>
              <a:rPr dirty="0" sz="900" spc="50">
                <a:latin typeface="Century Gothic"/>
                <a:cs typeface="Century Gothic"/>
              </a:rPr>
              <a:t>until</a:t>
            </a:r>
            <a:r>
              <a:rPr dirty="0" sz="900" spc="35">
                <a:latin typeface="Century Gothic"/>
                <a:cs typeface="Century Gothic"/>
              </a:rPr>
              <a:t> </a:t>
            </a:r>
            <a:r>
              <a:rPr dirty="0" sz="900" spc="60">
                <a:latin typeface="Century Gothic"/>
                <a:cs typeface="Century Gothic"/>
              </a:rPr>
              <a:t>it</a:t>
            </a:r>
            <a:r>
              <a:rPr dirty="0" sz="900" spc="40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was</a:t>
            </a:r>
            <a:r>
              <a:rPr dirty="0" sz="900" spc="30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too</a:t>
            </a:r>
            <a:r>
              <a:rPr dirty="0" sz="900" spc="25">
                <a:latin typeface="Century Gothic"/>
                <a:cs typeface="Century Gothic"/>
              </a:rPr>
              <a:t> </a:t>
            </a:r>
            <a:r>
              <a:rPr dirty="0" sz="900" spc="-20">
                <a:latin typeface="Century Gothic"/>
                <a:cs typeface="Century Gothic"/>
              </a:rPr>
              <a:t>late.</a:t>
            </a:r>
            <a:r>
              <a:rPr dirty="0" sz="900" spc="3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There</a:t>
            </a:r>
            <a:r>
              <a:rPr dirty="0" sz="900" spc="2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was</a:t>
            </a:r>
            <a:r>
              <a:rPr dirty="0" sz="900" spc="35">
                <a:latin typeface="Century Gothic"/>
                <a:cs typeface="Century Gothic"/>
              </a:rPr>
              <a:t> </a:t>
            </a:r>
            <a:r>
              <a:rPr dirty="0" sz="900" spc="-95">
                <a:latin typeface="Century Gothic"/>
                <a:cs typeface="Century Gothic"/>
              </a:rPr>
              <a:t>a</a:t>
            </a:r>
            <a:r>
              <a:rPr dirty="0" sz="900" spc="30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lack</a:t>
            </a:r>
            <a:r>
              <a:rPr dirty="0" sz="900" spc="30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of</a:t>
            </a:r>
            <a:r>
              <a:rPr dirty="0" sz="900" spc="3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interpreter</a:t>
            </a:r>
            <a:r>
              <a:rPr dirty="0" sz="900" spc="3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services,</a:t>
            </a:r>
            <a:r>
              <a:rPr dirty="0" sz="900" spc="35">
                <a:latin typeface="Century Gothic"/>
                <a:cs typeface="Century Gothic"/>
              </a:rPr>
              <a:t> </a:t>
            </a:r>
            <a:r>
              <a:rPr dirty="0" sz="900" spc="-20">
                <a:latin typeface="Century Gothic"/>
                <a:cs typeface="Century Gothic"/>
              </a:rPr>
              <a:t>and</a:t>
            </a:r>
            <a:r>
              <a:rPr dirty="0" sz="900" spc="30">
                <a:latin typeface="Century Gothic"/>
                <a:cs typeface="Century Gothic"/>
              </a:rPr>
              <a:t> </a:t>
            </a:r>
            <a:r>
              <a:rPr dirty="0" sz="900" spc="-20">
                <a:latin typeface="Century Gothic"/>
                <a:cs typeface="Century Gothic"/>
              </a:rPr>
              <a:t>some </a:t>
            </a:r>
            <a:r>
              <a:rPr dirty="0" sz="900">
                <a:latin typeface="Century Gothic"/>
                <a:cs typeface="Century Gothic"/>
              </a:rPr>
              <a:t>individuals</a:t>
            </a:r>
            <a:r>
              <a:rPr dirty="0" sz="900" spc="4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were</a:t>
            </a:r>
            <a:r>
              <a:rPr dirty="0" sz="900" spc="4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unable</a:t>
            </a:r>
            <a:r>
              <a:rPr dirty="0" sz="900" spc="4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to</a:t>
            </a:r>
            <a:r>
              <a:rPr dirty="0" sz="900" spc="40">
                <a:latin typeface="Century Gothic"/>
                <a:cs typeface="Century Gothic"/>
              </a:rPr>
              <a:t> </a:t>
            </a:r>
            <a:r>
              <a:rPr dirty="0" sz="900" spc="-20">
                <a:latin typeface="Century Gothic"/>
                <a:cs typeface="Century Gothic"/>
              </a:rPr>
              <a:t>read</a:t>
            </a:r>
            <a:r>
              <a:rPr dirty="0" sz="900" spc="50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the</a:t>
            </a:r>
            <a:r>
              <a:rPr dirty="0" sz="900" spc="4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written</a:t>
            </a:r>
            <a:r>
              <a:rPr dirty="0" sz="900" spc="40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materials.</a:t>
            </a:r>
            <a:r>
              <a:rPr dirty="0" sz="900" spc="55">
                <a:latin typeface="Century Gothic"/>
                <a:cs typeface="Century Gothic"/>
              </a:rPr>
              <a:t> </a:t>
            </a:r>
            <a:r>
              <a:rPr dirty="0" sz="900" spc="65">
                <a:latin typeface="Century Gothic"/>
                <a:cs typeface="Century Gothic"/>
              </a:rPr>
              <a:t>It</a:t>
            </a:r>
            <a:r>
              <a:rPr dirty="0" sz="900" spc="50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was</a:t>
            </a:r>
            <a:r>
              <a:rPr dirty="0" sz="900" spc="50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noted</a:t>
            </a:r>
            <a:r>
              <a:rPr dirty="0" sz="900" spc="4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that</a:t>
            </a:r>
            <a:r>
              <a:rPr dirty="0" sz="900" spc="55">
                <a:latin typeface="Century Gothic"/>
                <a:cs typeface="Century Gothic"/>
              </a:rPr>
              <a:t> </a:t>
            </a:r>
            <a:r>
              <a:rPr dirty="0" sz="900" spc="-10">
                <a:latin typeface="Century Gothic"/>
                <a:cs typeface="Century Gothic"/>
              </a:rPr>
              <a:t>physician practices</a:t>
            </a:r>
            <a:r>
              <a:rPr dirty="0" sz="900" spc="20">
                <a:latin typeface="Century Gothic"/>
                <a:cs typeface="Century Gothic"/>
              </a:rPr>
              <a:t> </a:t>
            </a:r>
            <a:r>
              <a:rPr dirty="0" sz="900" spc="-20">
                <a:latin typeface="Century Gothic"/>
                <a:cs typeface="Century Gothic"/>
              </a:rPr>
              <a:t>and</a:t>
            </a:r>
            <a:r>
              <a:rPr dirty="0" sz="900" spc="2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schools</a:t>
            </a:r>
            <a:r>
              <a:rPr dirty="0" sz="900" spc="2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should</a:t>
            </a:r>
            <a:r>
              <a:rPr dirty="0" sz="900" spc="25">
                <a:latin typeface="Century Gothic"/>
                <a:cs typeface="Century Gothic"/>
              </a:rPr>
              <a:t> </a:t>
            </a:r>
            <a:r>
              <a:rPr dirty="0" sz="900" spc="-30">
                <a:latin typeface="Century Gothic"/>
                <a:cs typeface="Century Gothic"/>
              </a:rPr>
              <a:t>have</a:t>
            </a:r>
            <a:r>
              <a:rPr dirty="0" sz="900" spc="2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taken</a:t>
            </a:r>
            <a:r>
              <a:rPr dirty="0" sz="900" spc="20">
                <a:latin typeface="Century Gothic"/>
                <a:cs typeface="Century Gothic"/>
              </a:rPr>
              <a:t> </a:t>
            </a:r>
            <a:r>
              <a:rPr dirty="0" sz="900" spc="-95">
                <a:latin typeface="Century Gothic"/>
                <a:cs typeface="Century Gothic"/>
              </a:rPr>
              <a:t>a</a:t>
            </a:r>
            <a:r>
              <a:rPr dirty="0" sz="900" spc="25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more</a:t>
            </a:r>
            <a:r>
              <a:rPr dirty="0" sz="900" spc="25">
                <a:latin typeface="Century Gothic"/>
                <a:cs typeface="Century Gothic"/>
              </a:rPr>
              <a:t> </a:t>
            </a:r>
            <a:r>
              <a:rPr dirty="0" sz="900" spc="-10">
                <a:latin typeface="Century Gothic"/>
                <a:cs typeface="Century Gothic"/>
              </a:rPr>
              <a:t>proactive</a:t>
            </a:r>
            <a:r>
              <a:rPr dirty="0" sz="900" spc="25">
                <a:latin typeface="Century Gothic"/>
                <a:cs typeface="Century Gothic"/>
              </a:rPr>
              <a:t> </a:t>
            </a:r>
            <a:r>
              <a:rPr dirty="0" sz="900" spc="-30">
                <a:latin typeface="Century Gothic"/>
                <a:cs typeface="Century Gothic"/>
              </a:rPr>
              <a:t>approach</a:t>
            </a:r>
            <a:r>
              <a:rPr dirty="0" sz="900" spc="20">
                <a:latin typeface="Century Gothic"/>
                <a:cs typeface="Century Gothic"/>
              </a:rPr>
              <a:t> </a:t>
            </a:r>
            <a:r>
              <a:rPr dirty="0" sz="900">
                <a:latin typeface="Century Gothic"/>
                <a:cs typeface="Century Gothic"/>
              </a:rPr>
              <a:t>to</a:t>
            </a:r>
            <a:r>
              <a:rPr dirty="0" sz="900" spc="25">
                <a:latin typeface="Century Gothic"/>
                <a:cs typeface="Century Gothic"/>
              </a:rPr>
              <a:t> </a:t>
            </a:r>
            <a:r>
              <a:rPr dirty="0" sz="900" spc="-10">
                <a:latin typeface="Century Gothic"/>
                <a:cs typeface="Century Gothic"/>
              </a:rPr>
              <a:t>educating </a:t>
            </a:r>
            <a:r>
              <a:rPr dirty="0" sz="900">
                <a:latin typeface="Century Gothic"/>
                <a:cs typeface="Century Gothic"/>
              </a:rPr>
              <a:t>about</a:t>
            </a:r>
            <a:r>
              <a:rPr dirty="0" sz="900" spc="15">
                <a:latin typeface="Century Gothic"/>
                <a:cs typeface="Century Gothic"/>
              </a:rPr>
              <a:t> </a:t>
            </a:r>
            <a:r>
              <a:rPr dirty="0" sz="900" spc="10">
                <a:latin typeface="Century Gothic"/>
                <a:cs typeface="Century Gothic"/>
              </a:rPr>
              <a:t>the</a:t>
            </a:r>
            <a:r>
              <a:rPr dirty="0" sz="900" spc="5">
                <a:latin typeface="Century Gothic"/>
                <a:cs typeface="Century Gothic"/>
              </a:rPr>
              <a:t> </a:t>
            </a:r>
            <a:r>
              <a:rPr dirty="0" sz="900" spc="10">
                <a:latin typeface="Century Gothic"/>
                <a:cs typeface="Century Gothic"/>
              </a:rPr>
              <a:t>redetermination</a:t>
            </a:r>
            <a:r>
              <a:rPr dirty="0" sz="900" spc="5">
                <a:latin typeface="Century Gothic"/>
                <a:cs typeface="Century Gothic"/>
              </a:rPr>
              <a:t> </a:t>
            </a:r>
            <a:r>
              <a:rPr dirty="0" sz="900" spc="-10">
                <a:latin typeface="Century Gothic"/>
                <a:cs typeface="Century Gothic"/>
              </a:rPr>
              <a:t>process.</a:t>
            </a:r>
            <a:endParaRPr sz="900">
              <a:latin typeface="Century Gothic"/>
              <a:cs typeface="Century Gothic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7116329" y="2450211"/>
            <a:ext cx="2697480" cy="1542415"/>
            <a:chOff x="7116329" y="2450211"/>
            <a:chExt cx="2697480" cy="1542415"/>
          </a:xfrm>
        </p:grpSpPr>
        <p:sp>
          <p:nvSpPr>
            <p:cNvPr id="7" name="object 7" descr=""/>
            <p:cNvSpPr/>
            <p:nvPr/>
          </p:nvSpPr>
          <p:spPr>
            <a:xfrm>
              <a:off x="7124036" y="2457917"/>
              <a:ext cx="2682240" cy="1526540"/>
            </a:xfrm>
            <a:custGeom>
              <a:avLst/>
              <a:gdLst/>
              <a:ahLst/>
              <a:cxnLst/>
              <a:rect l="l" t="t" r="r" b="b"/>
              <a:pathLst>
                <a:path w="2682240" h="1526539">
                  <a:moveTo>
                    <a:pt x="1117508" y="1356846"/>
                  </a:moveTo>
                  <a:lnTo>
                    <a:pt x="447003" y="1356846"/>
                  </a:lnTo>
                  <a:lnTo>
                    <a:pt x="782265" y="1526453"/>
                  </a:lnTo>
                  <a:lnTo>
                    <a:pt x="1117508" y="1356846"/>
                  </a:lnTo>
                  <a:close/>
                </a:path>
                <a:path w="2682240" h="1526539">
                  <a:moveTo>
                    <a:pt x="2456135" y="0"/>
                  </a:moveTo>
                  <a:lnTo>
                    <a:pt x="225886" y="0"/>
                  </a:lnTo>
                  <a:lnTo>
                    <a:pt x="180362" y="4594"/>
                  </a:lnTo>
                  <a:lnTo>
                    <a:pt x="137960" y="17771"/>
                  </a:lnTo>
                  <a:lnTo>
                    <a:pt x="99591" y="38621"/>
                  </a:lnTo>
                  <a:lnTo>
                    <a:pt x="66160" y="66236"/>
                  </a:lnTo>
                  <a:lnTo>
                    <a:pt x="38577" y="99705"/>
                  </a:lnTo>
                  <a:lnTo>
                    <a:pt x="17751" y="138119"/>
                  </a:lnTo>
                  <a:lnTo>
                    <a:pt x="4589" y="180568"/>
                  </a:lnTo>
                  <a:lnTo>
                    <a:pt x="0" y="226145"/>
                  </a:lnTo>
                  <a:lnTo>
                    <a:pt x="0" y="1130706"/>
                  </a:lnTo>
                  <a:lnTo>
                    <a:pt x="4589" y="1176277"/>
                  </a:lnTo>
                  <a:lnTo>
                    <a:pt x="17751" y="1218727"/>
                  </a:lnTo>
                  <a:lnTo>
                    <a:pt x="38577" y="1257141"/>
                  </a:lnTo>
                  <a:lnTo>
                    <a:pt x="66160" y="1290610"/>
                  </a:lnTo>
                  <a:lnTo>
                    <a:pt x="99591" y="1318224"/>
                  </a:lnTo>
                  <a:lnTo>
                    <a:pt x="137960" y="1339074"/>
                  </a:lnTo>
                  <a:lnTo>
                    <a:pt x="180362" y="1352251"/>
                  </a:lnTo>
                  <a:lnTo>
                    <a:pt x="225886" y="1356846"/>
                  </a:lnTo>
                  <a:lnTo>
                    <a:pt x="2456135" y="1356846"/>
                  </a:lnTo>
                  <a:lnTo>
                    <a:pt x="2501659" y="1352251"/>
                  </a:lnTo>
                  <a:lnTo>
                    <a:pt x="2544061" y="1339074"/>
                  </a:lnTo>
                  <a:lnTo>
                    <a:pt x="2582431" y="1318224"/>
                  </a:lnTo>
                  <a:lnTo>
                    <a:pt x="2615862" y="1290610"/>
                  </a:lnTo>
                  <a:lnTo>
                    <a:pt x="2643444" y="1257141"/>
                  </a:lnTo>
                  <a:lnTo>
                    <a:pt x="2664271" y="1218727"/>
                  </a:lnTo>
                  <a:lnTo>
                    <a:pt x="2677433" y="1176277"/>
                  </a:lnTo>
                  <a:lnTo>
                    <a:pt x="2682022" y="1130706"/>
                  </a:lnTo>
                  <a:lnTo>
                    <a:pt x="2682022" y="226145"/>
                  </a:lnTo>
                  <a:lnTo>
                    <a:pt x="2677433" y="180568"/>
                  </a:lnTo>
                  <a:lnTo>
                    <a:pt x="2664271" y="138119"/>
                  </a:lnTo>
                  <a:lnTo>
                    <a:pt x="2643444" y="99705"/>
                  </a:lnTo>
                  <a:lnTo>
                    <a:pt x="2615862" y="66236"/>
                  </a:lnTo>
                  <a:lnTo>
                    <a:pt x="2582431" y="38621"/>
                  </a:lnTo>
                  <a:lnTo>
                    <a:pt x="2544061" y="17771"/>
                  </a:lnTo>
                  <a:lnTo>
                    <a:pt x="2501659" y="4594"/>
                  </a:lnTo>
                  <a:lnTo>
                    <a:pt x="2456135" y="0"/>
                  </a:lnTo>
                  <a:close/>
                </a:path>
              </a:pathLst>
            </a:custGeom>
            <a:solidFill>
              <a:srgbClr val="1560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7124036" y="2457917"/>
              <a:ext cx="2682240" cy="1526540"/>
            </a:xfrm>
            <a:custGeom>
              <a:avLst/>
              <a:gdLst/>
              <a:ahLst/>
              <a:cxnLst/>
              <a:rect l="l" t="t" r="r" b="b"/>
              <a:pathLst>
                <a:path w="2682240" h="1526539">
                  <a:moveTo>
                    <a:pt x="0" y="226145"/>
                  </a:moveTo>
                  <a:lnTo>
                    <a:pt x="4589" y="180569"/>
                  </a:lnTo>
                  <a:lnTo>
                    <a:pt x="17751" y="138119"/>
                  </a:lnTo>
                  <a:lnTo>
                    <a:pt x="38577" y="99705"/>
                  </a:lnTo>
                  <a:lnTo>
                    <a:pt x="66160" y="66236"/>
                  </a:lnTo>
                  <a:lnTo>
                    <a:pt x="99591" y="38622"/>
                  </a:lnTo>
                  <a:lnTo>
                    <a:pt x="137961" y="17771"/>
                  </a:lnTo>
                  <a:lnTo>
                    <a:pt x="180362" y="4594"/>
                  </a:lnTo>
                  <a:lnTo>
                    <a:pt x="225886" y="0"/>
                  </a:lnTo>
                  <a:lnTo>
                    <a:pt x="447003" y="0"/>
                  </a:lnTo>
                  <a:lnTo>
                    <a:pt x="1117509" y="0"/>
                  </a:lnTo>
                  <a:lnTo>
                    <a:pt x="2456135" y="0"/>
                  </a:lnTo>
                  <a:lnTo>
                    <a:pt x="2501659" y="4594"/>
                  </a:lnTo>
                  <a:lnTo>
                    <a:pt x="2544060" y="17771"/>
                  </a:lnTo>
                  <a:lnTo>
                    <a:pt x="2582431" y="38622"/>
                  </a:lnTo>
                  <a:lnTo>
                    <a:pt x="2615861" y="66236"/>
                  </a:lnTo>
                  <a:lnTo>
                    <a:pt x="2643444" y="99705"/>
                  </a:lnTo>
                  <a:lnTo>
                    <a:pt x="2664270" y="138119"/>
                  </a:lnTo>
                  <a:lnTo>
                    <a:pt x="2677433" y="180569"/>
                  </a:lnTo>
                  <a:lnTo>
                    <a:pt x="2682022" y="226145"/>
                  </a:lnTo>
                  <a:lnTo>
                    <a:pt x="2682022" y="791493"/>
                  </a:lnTo>
                  <a:lnTo>
                    <a:pt x="2682022" y="1130707"/>
                  </a:lnTo>
                  <a:lnTo>
                    <a:pt x="2677433" y="1176277"/>
                  </a:lnTo>
                  <a:lnTo>
                    <a:pt x="2664270" y="1218727"/>
                  </a:lnTo>
                  <a:lnTo>
                    <a:pt x="2643444" y="1257141"/>
                  </a:lnTo>
                  <a:lnTo>
                    <a:pt x="2615861" y="1290610"/>
                  </a:lnTo>
                  <a:lnTo>
                    <a:pt x="2582431" y="1318224"/>
                  </a:lnTo>
                  <a:lnTo>
                    <a:pt x="2544060" y="1339075"/>
                  </a:lnTo>
                  <a:lnTo>
                    <a:pt x="2501659" y="1352252"/>
                  </a:lnTo>
                  <a:lnTo>
                    <a:pt x="2456135" y="1356846"/>
                  </a:lnTo>
                  <a:lnTo>
                    <a:pt x="1117509" y="1356846"/>
                  </a:lnTo>
                  <a:lnTo>
                    <a:pt x="782265" y="1526453"/>
                  </a:lnTo>
                  <a:lnTo>
                    <a:pt x="447003" y="1356846"/>
                  </a:lnTo>
                  <a:lnTo>
                    <a:pt x="225886" y="1356846"/>
                  </a:lnTo>
                  <a:lnTo>
                    <a:pt x="180362" y="1352252"/>
                  </a:lnTo>
                  <a:lnTo>
                    <a:pt x="137961" y="1339075"/>
                  </a:lnTo>
                  <a:lnTo>
                    <a:pt x="99591" y="1318224"/>
                  </a:lnTo>
                  <a:lnTo>
                    <a:pt x="66160" y="1290610"/>
                  </a:lnTo>
                  <a:lnTo>
                    <a:pt x="38577" y="1257141"/>
                  </a:lnTo>
                  <a:lnTo>
                    <a:pt x="17751" y="1218727"/>
                  </a:lnTo>
                  <a:lnTo>
                    <a:pt x="4589" y="1176277"/>
                  </a:lnTo>
                  <a:lnTo>
                    <a:pt x="0" y="1130701"/>
                  </a:lnTo>
                  <a:lnTo>
                    <a:pt x="0" y="791493"/>
                  </a:lnTo>
                  <a:lnTo>
                    <a:pt x="0" y="226145"/>
                  </a:lnTo>
                  <a:close/>
                </a:path>
              </a:pathLst>
            </a:custGeom>
            <a:ln w="15412">
              <a:solidFill>
                <a:srgbClr val="0424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7251409" y="2434713"/>
            <a:ext cx="2399030" cy="138239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98800"/>
              </a:lnSpc>
              <a:spcBef>
                <a:spcPts val="110"/>
              </a:spcBef>
            </a:pPr>
            <a:r>
              <a:rPr dirty="0" sz="900">
                <a:solidFill>
                  <a:srgbClr val="FFFFFF"/>
                </a:solidFill>
                <a:latin typeface="Century Gothic"/>
                <a:cs typeface="Century Gothic"/>
              </a:rPr>
              <a:t>“The </a:t>
            </a:r>
            <a:r>
              <a:rPr dirty="0" sz="900" spc="55">
                <a:solidFill>
                  <a:srgbClr val="FFFFFF"/>
                </a:solidFill>
                <a:latin typeface="Century Gothic"/>
                <a:cs typeface="Century Gothic"/>
              </a:rPr>
              <a:t>mini-</a:t>
            </a:r>
            <a:r>
              <a:rPr dirty="0" sz="900">
                <a:solidFill>
                  <a:srgbClr val="FFFFFF"/>
                </a:solidFill>
                <a:latin typeface="Century Gothic"/>
                <a:cs typeface="Century Gothic"/>
              </a:rPr>
              <a:t>grant</a:t>
            </a:r>
            <a:r>
              <a:rPr dirty="0" sz="900" spc="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>
                <a:solidFill>
                  <a:srgbClr val="FFFFFF"/>
                </a:solidFill>
                <a:latin typeface="Century Gothic"/>
                <a:cs typeface="Century Gothic"/>
              </a:rPr>
              <a:t>allowed</a:t>
            </a:r>
            <a:r>
              <a:rPr dirty="0" sz="900" spc="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>
                <a:solidFill>
                  <a:srgbClr val="FFFFFF"/>
                </a:solidFill>
                <a:latin typeface="Century Gothic"/>
                <a:cs typeface="Century Gothic"/>
              </a:rPr>
              <a:t>our</a:t>
            </a:r>
            <a:r>
              <a:rPr dirty="0" sz="900" spc="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 spc="-35">
                <a:solidFill>
                  <a:srgbClr val="FFFFFF"/>
                </a:solidFill>
                <a:latin typeface="Century Gothic"/>
                <a:cs typeface="Century Gothic"/>
              </a:rPr>
              <a:t>agency</a:t>
            </a:r>
            <a:r>
              <a:rPr dirty="0" sz="900" spc="1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dirty="0" sz="900" spc="10">
                <a:solidFill>
                  <a:srgbClr val="FFFFFF"/>
                </a:solidFill>
                <a:latin typeface="Century Gothic"/>
                <a:cs typeface="Century Gothic"/>
              </a:rPr>
              <a:t>better</a:t>
            </a:r>
            <a:r>
              <a:rPr dirty="0" sz="900" spc="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 spc="10">
                <a:solidFill>
                  <a:srgbClr val="FFFFFF"/>
                </a:solidFill>
                <a:latin typeface="Century Gothic"/>
                <a:cs typeface="Century Gothic"/>
              </a:rPr>
              <a:t>serve</a:t>
            </a:r>
            <a:r>
              <a:rPr dirty="0" sz="900" spc="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 spc="1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900" spc="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 spc="10">
                <a:solidFill>
                  <a:srgbClr val="FFFFFF"/>
                </a:solidFill>
                <a:latin typeface="Century Gothic"/>
                <a:cs typeface="Century Gothic"/>
              </a:rPr>
              <a:t>Spanish</a:t>
            </a:r>
            <a:r>
              <a:rPr dirty="0" sz="900" spc="1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Century Gothic"/>
                <a:cs typeface="Century Gothic"/>
              </a:rPr>
              <a:t>speaking </a:t>
            </a:r>
            <a:r>
              <a:rPr dirty="0" sz="900" spc="10">
                <a:solidFill>
                  <a:srgbClr val="FFFFFF"/>
                </a:solidFill>
                <a:latin typeface="Century Gothic"/>
                <a:cs typeface="Century Gothic"/>
              </a:rPr>
              <a:t>community</a:t>
            </a:r>
            <a:r>
              <a:rPr dirty="0" sz="900" spc="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 spc="10">
                <a:solidFill>
                  <a:srgbClr val="FFFFFF"/>
                </a:solidFill>
                <a:latin typeface="Century Gothic"/>
                <a:cs typeface="Century Gothic"/>
              </a:rPr>
              <a:t>by</a:t>
            </a:r>
            <a:r>
              <a:rPr dirty="0" sz="900" spc="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 spc="10">
                <a:solidFill>
                  <a:srgbClr val="FFFFFF"/>
                </a:solidFill>
                <a:latin typeface="Century Gothic"/>
                <a:cs typeface="Century Gothic"/>
              </a:rPr>
              <a:t>not</a:t>
            </a:r>
            <a:r>
              <a:rPr dirty="0" sz="900" spc="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 spc="10">
                <a:solidFill>
                  <a:srgbClr val="FFFFFF"/>
                </a:solidFill>
                <a:latin typeface="Century Gothic"/>
                <a:cs typeface="Century Gothic"/>
              </a:rPr>
              <a:t>only</a:t>
            </a:r>
            <a:r>
              <a:rPr dirty="0" sz="900" spc="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 spc="50">
                <a:solidFill>
                  <a:srgbClr val="FFFFFF"/>
                </a:solidFill>
                <a:latin typeface="Century Gothic"/>
                <a:cs typeface="Century Gothic"/>
              </a:rPr>
              <a:t>utilizing</a:t>
            </a:r>
            <a:r>
              <a:rPr dirty="0" sz="900" spc="1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dirty="0" sz="900">
                <a:solidFill>
                  <a:srgbClr val="FFFFFF"/>
                </a:solidFill>
                <a:latin typeface="Century Gothic"/>
                <a:cs typeface="Century Gothic"/>
              </a:rPr>
              <a:t>materials</a:t>
            </a:r>
            <a:r>
              <a:rPr dirty="0" sz="900" spc="8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>
                <a:solidFill>
                  <a:srgbClr val="FFFFFF"/>
                </a:solidFill>
                <a:latin typeface="Century Gothic"/>
                <a:cs typeface="Century Gothic"/>
              </a:rPr>
              <a:t>that</a:t>
            </a:r>
            <a:r>
              <a:rPr dirty="0" sz="900" spc="9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Century Gothic"/>
                <a:cs typeface="Century Gothic"/>
              </a:rPr>
              <a:t>had</a:t>
            </a:r>
            <a:r>
              <a:rPr dirty="0" sz="900" spc="9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>
                <a:solidFill>
                  <a:srgbClr val="FFFFFF"/>
                </a:solidFill>
                <a:latin typeface="Century Gothic"/>
                <a:cs typeface="Century Gothic"/>
              </a:rPr>
              <a:t>previously</a:t>
            </a:r>
            <a:r>
              <a:rPr dirty="0" sz="900" spc="9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Century Gothic"/>
                <a:cs typeface="Century Gothic"/>
              </a:rPr>
              <a:t>been </a:t>
            </a:r>
            <a:r>
              <a:rPr dirty="0" sz="900" spc="-25">
                <a:solidFill>
                  <a:srgbClr val="FFFFFF"/>
                </a:solidFill>
                <a:latin typeface="Century Gothic"/>
                <a:cs typeface="Century Gothic"/>
              </a:rPr>
              <a:t>developed</a:t>
            </a:r>
            <a:r>
              <a:rPr dirty="0" sz="900" spc="-1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dirty="0" sz="900" spc="-10">
                <a:solidFill>
                  <a:srgbClr val="FFFFFF"/>
                </a:solidFill>
                <a:latin typeface="Century Gothic"/>
                <a:cs typeface="Century Gothic"/>
              </a:rPr>
              <a:t> made</a:t>
            </a:r>
            <a:r>
              <a:rPr dirty="0" sz="900" spc="-1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Century Gothic"/>
                <a:cs typeface="Century Gothic"/>
              </a:rPr>
              <a:t>available</a:t>
            </a:r>
            <a:r>
              <a:rPr dirty="0" sz="900" spc="-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dirty="0" sz="900" spc="-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900" spc="50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>
                <a:solidFill>
                  <a:srgbClr val="FFFFFF"/>
                </a:solidFill>
                <a:latin typeface="Century Gothic"/>
                <a:cs typeface="Century Gothic"/>
              </a:rPr>
              <a:t>Stay</a:t>
            </a:r>
            <a:r>
              <a:rPr dirty="0" sz="900" spc="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>
                <a:solidFill>
                  <a:srgbClr val="FFFFFF"/>
                </a:solidFill>
                <a:latin typeface="Century Gothic"/>
                <a:cs typeface="Century Gothic"/>
              </a:rPr>
              <a:t>Informed,</a:t>
            </a:r>
            <a:r>
              <a:rPr dirty="0" sz="900" spc="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>
                <a:solidFill>
                  <a:srgbClr val="FFFFFF"/>
                </a:solidFill>
                <a:latin typeface="Century Gothic"/>
                <a:cs typeface="Century Gothic"/>
              </a:rPr>
              <a:t>Stay</a:t>
            </a:r>
            <a:r>
              <a:rPr dirty="0" sz="900" spc="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 spc="-30">
                <a:solidFill>
                  <a:srgbClr val="FFFFFF"/>
                </a:solidFill>
                <a:latin typeface="Century Gothic"/>
                <a:cs typeface="Century Gothic"/>
              </a:rPr>
              <a:t>Covered</a:t>
            </a:r>
            <a:r>
              <a:rPr dirty="0" sz="900" spc="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>
                <a:solidFill>
                  <a:srgbClr val="FFFFFF"/>
                </a:solidFill>
                <a:latin typeface="Century Gothic"/>
                <a:cs typeface="Century Gothic"/>
              </a:rPr>
              <a:t>website,</a:t>
            </a:r>
            <a:r>
              <a:rPr dirty="0" sz="900" spc="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Century Gothic"/>
                <a:cs typeface="Century Gothic"/>
              </a:rPr>
              <a:t>but enhanced</a:t>
            </a:r>
            <a:r>
              <a:rPr dirty="0" sz="900" spc="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>
                <a:solidFill>
                  <a:srgbClr val="FFFFFF"/>
                </a:solidFill>
                <a:latin typeface="Century Gothic"/>
                <a:cs typeface="Century Gothic"/>
              </a:rPr>
              <a:t>our</a:t>
            </a:r>
            <a:r>
              <a:rPr dirty="0" sz="900" spc="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>
                <a:solidFill>
                  <a:srgbClr val="FFFFFF"/>
                </a:solidFill>
                <a:latin typeface="Century Gothic"/>
                <a:cs typeface="Century Gothic"/>
              </a:rPr>
              <a:t>ability</a:t>
            </a:r>
            <a:r>
              <a:rPr dirty="0" sz="900" spc="4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dirty="0" sz="900" spc="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 spc="-30">
                <a:solidFill>
                  <a:srgbClr val="FFFFFF"/>
                </a:solidFill>
                <a:latin typeface="Century Gothic"/>
                <a:cs typeface="Century Gothic"/>
              </a:rPr>
              <a:t>create</a:t>
            </a:r>
            <a:r>
              <a:rPr dirty="0" sz="900" spc="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Century Gothic"/>
                <a:cs typeface="Century Gothic"/>
              </a:rPr>
              <a:t>additional </a:t>
            </a:r>
            <a:r>
              <a:rPr dirty="0" sz="900">
                <a:solidFill>
                  <a:srgbClr val="FFFFFF"/>
                </a:solidFill>
                <a:latin typeface="Century Gothic"/>
                <a:cs typeface="Century Gothic"/>
              </a:rPr>
              <a:t>materials</a:t>
            </a:r>
            <a:r>
              <a:rPr dirty="0" sz="900" spc="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>
                <a:solidFill>
                  <a:srgbClr val="FFFFFF"/>
                </a:solidFill>
                <a:latin typeface="Century Gothic"/>
                <a:cs typeface="Century Gothic"/>
              </a:rPr>
              <a:t>that</a:t>
            </a:r>
            <a:r>
              <a:rPr dirty="0" sz="900" spc="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>
                <a:solidFill>
                  <a:srgbClr val="FFFFFF"/>
                </a:solidFill>
                <a:latin typeface="Century Gothic"/>
                <a:cs typeface="Century Gothic"/>
              </a:rPr>
              <a:t>served</a:t>
            </a:r>
            <a:r>
              <a:rPr dirty="0" sz="900" spc="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>
                <a:solidFill>
                  <a:srgbClr val="FFFFFF"/>
                </a:solidFill>
                <a:latin typeface="Century Gothic"/>
                <a:cs typeface="Century Gothic"/>
              </a:rPr>
              <a:t>as</a:t>
            </a:r>
            <a:r>
              <a:rPr dirty="0" sz="900" spc="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Century Gothic"/>
                <a:cs typeface="Century Gothic"/>
              </a:rPr>
              <a:t>conversation </a:t>
            </a:r>
            <a:r>
              <a:rPr dirty="0" sz="900">
                <a:solidFill>
                  <a:srgbClr val="FFFFFF"/>
                </a:solidFill>
                <a:latin typeface="Century Gothic"/>
                <a:cs typeface="Century Gothic"/>
              </a:rPr>
              <a:t>starters</a:t>
            </a:r>
            <a:r>
              <a:rPr dirty="0" sz="900" spc="7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dirty="0" sz="900" spc="7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>
                <a:solidFill>
                  <a:srgbClr val="FFFFFF"/>
                </a:solidFill>
                <a:latin typeface="Century Gothic"/>
                <a:cs typeface="Century Gothic"/>
              </a:rPr>
              <a:t>were</a:t>
            </a:r>
            <a:r>
              <a:rPr dirty="0" sz="900" spc="7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>
                <a:solidFill>
                  <a:srgbClr val="FFFFFF"/>
                </a:solidFill>
                <a:latin typeface="Century Gothic"/>
                <a:cs typeface="Century Gothic"/>
              </a:rPr>
              <a:t>culturally</a:t>
            </a:r>
            <a:r>
              <a:rPr dirty="0" sz="900" spc="8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>
                <a:solidFill>
                  <a:srgbClr val="FFFFFF"/>
                </a:solidFill>
                <a:latin typeface="Century Gothic"/>
                <a:cs typeface="Century Gothic"/>
              </a:rPr>
              <a:t>tailored</a:t>
            </a:r>
            <a:r>
              <a:rPr dirty="0" sz="900" spc="8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dirty="0" sz="900" spc="7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dirty="0" sz="900" spc="-10">
                <a:solidFill>
                  <a:srgbClr val="FFFFFF"/>
                </a:solidFill>
                <a:latin typeface="Century Gothic"/>
                <a:cs typeface="Century Gothic"/>
              </a:rPr>
              <a:t>community.”</a:t>
            </a:r>
            <a:endParaRPr sz="900">
              <a:latin typeface="Century Gothic"/>
              <a:cs typeface="Century Gothic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82417" y="4169317"/>
            <a:ext cx="1872487" cy="1405975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16814" y="5057301"/>
            <a:ext cx="1773934" cy="13319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90"/>
              <a:t>Acknowledgement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284227" y="3132879"/>
            <a:ext cx="7494270" cy="144907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L="12700" marR="5080" indent="1270">
              <a:lnSpc>
                <a:spcPct val="103499"/>
              </a:lnSpc>
              <a:spcBef>
                <a:spcPts val="130"/>
              </a:spcBef>
            </a:pPr>
            <a:r>
              <a:rPr dirty="0" sz="1500" spc="120">
                <a:solidFill>
                  <a:srgbClr val="212121"/>
                </a:solidFill>
                <a:latin typeface="Century Gothic"/>
                <a:cs typeface="Century Gothic"/>
              </a:rPr>
              <a:t>This</a:t>
            </a:r>
            <a:r>
              <a:rPr dirty="0" sz="1500" spc="-5">
                <a:solidFill>
                  <a:srgbClr val="212121"/>
                </a:solidFill>
                <a:latin typeface="Century Gothic"/>
                <a:cs typeface="Century Gothic"/>
              </a:rPr>
              <a:t> </a:t>
            </a:r>
            <a:r>
              <a:rPr dirty="0" sz="1500">
                <a:solidFill>
                  <a:srgbClr val="212121"/>
                </a:solidFill>
                <a:latin typeface="Century Gothic"/>
                <a:cs typeface="Century Gothic"/>
              </a:rPr>
              <a:t>program</a:t>
            </a:r>
            <a:r>
              <a:rPr dirty="0" sz="1500" spc="-30">
                <a:solidFill>
                  <a:srgbClr val="212121"/>
                </a:solidFill>
                <a:latin typeface="Century Gothic"/>
                <a:cs typeface="Century Gothic"/>
              </a:rPr>
              <a:t> </a:t>
            </a:r>
            <a:r>
              <a:rPr dirty="0" sz="1500" spc="114">
                <a:solidFill>
                  <a:srgbClr val="212121"/>
                </a:solidFill>
                <a:latin typeface="Century Gothic"/>
                <a:cs typeface="Century Gothic"/>
              </a:rPr>
              <a:t>is</a:t>
            </a:r>
            <a:r>
              <a:rPr dirty="0" sz="1500" spc="-5">
                <a:solidFill>
                  <a:srgbClr val="212121"/>
                </a:solidFill>
                <a:latin typeface="Century Gothic"/>
                <a:cs typeface="Century Gothic"/>
              </a:rPr>
              <a:t> </a:t>
            </a:r>
            <a:r>
              <a:rPr dirty="0" sz="1500">
                <a:solidFill>
                  <a:srgbClr val="212121"/>
                </a:solidFill>
                <a:latin typeface="Century Gothic"/>
                <a:cs typeface="Century Gothic"/>
              </a:rPr>
              <a:t>supported</a:t>
            </a:r>
            <a:r>
              <a:rPr dirty="0" sz="1500" spc="-5">
                <a:solidFill>
                  <a:srgbClr val="212121"/>
                </a:solidFill>
                <a:latin typeface="Century Gothic"/>
                <a:cs typeface="Century Gothic"/>
              </a:rPr>
              <a:t> </a:t>
            </a:r>
            <a:r>
              <a:rPr dirty="0" sz="1500">
                <a:solidFill>
                  <a:srgbClr val="212121"/>
                </a:solidFill>
                <a:latin typeface="Century Gothic"/>
                <a:cs typeface="Century Gothic"/>
              </a:rPr>
              <a:t>by</a:t>
            </a:r>
            <a:r>
              <a:rPr dirty="0" sz="1500" spc="-5">
                <a:solidFill>
                  <a:srgbClr val="212121"/>
                </a:solidFill>
                <a:latin typeface="Century Gothic"/>
                <a:cs typeface="Century Gothic"/>
              </a:rPr>
              <a:t> </a:t>
            </a:r>
            <a:r>
              <a:rPr dirty="0" sz="1500">
                <a:solidFill>
                  <a:srgbClr val="212121"/>
                </a:solidFill>
                <a:latin typeface="Century Gothic"/>
                <a:cs typeface="Century Gothic"/>
              </a:rPr>
              <a:t>the</a:t>
            </a:r>
            <a:r>
              <a:rPr dirty="0" sz="1500" spc="-5">
                <a:solidFill>
                  <a:srgbClr val="212121"/>
                </a:solidFill>
                <a:latin typeface="Century Gothic"/>
                <a:cs typeface="Century Gothic"/>
              </a:rPr>
              <a:t> </a:t>
            </a:r>
            <a:r>
              <a:rPr dirty="0" sz="1500">
                <a:solidFill>
                  <a:srgbClr val="212121"/>
                </a:solidFill>
                <a:latin typeface="Century Gothic"/>
                <a:cs typeface="Century Gothic"/>
              </a:rPr>
              <a:t>Health</a:t>
            </a:r>
            <a:r>
              <a:rPr dirty="0" sz="1500" spc="-15">
                <a:solidFill>
                  <a:srgbClr val="212121"/>
                </a:solidFill>
                <a:latin typeface="Century Gothic"/>
                <a:cs typeface="Century Gothic"/>
              </a:rPr>
              <a:t> </a:t>
            </a:r>
            <a:r>
              <a:rPr dirty="0" sz="1500">
                <a:solidFill>
                  <a:srgbClr val="212121"/>
                </a:solidFill>
                <a:latin typeface="Century Gothic"/>
                <a:cs typeface="Century Gothic"/>
              </a:rPr>
              <a:t>Resources</a:t>
            </a:r>
            <a:r>
              <a:rPr dirty="0" sz="1500" spc="-5">
                <a:solidFill>
                  <a:srgbClr val="212121"/>
                </a:solidFill>
                <a:latin typeface="Century Gothic"/>
                <a:cs typeface="Century Gothic"/>
              </a:rPr>
              <a:t> </a:t>
            </a:r>
            <a:r>
              <a:rPr dirty="0" sz="1500" spc="-45">
                <a:solidFill>
                  <a:srgbClr val="212121"/>
                </a:solidFill>
                <a:latin typeface="Century Gothic"/>
                <a:cs typeface="Century Gothic"/>
              </a:rPr>
              <a:t>and</a:t>
            </a:r>
            <a:r>
              <a:rPr dirty="0" sz="1500" spc="-5">
                <a:solidFill>
                  <a:srgbClr val="212121"/>
                </a:solidFill>
                <a:latin typeface="Century Gothic"/>
                <a:cs typeface="Century Gothic"/>
              </a:rPr>
              <a:t> </a:t>
            </a:r>
            <a:r>
              <a:rPr dirty="0" sz="1500">
                <a:solidFill>
                  <a:srgbClr val="212121"/>
                </a:solidFill>
                <a:latin typeface="Century Gothic"/>
                <a:cs typeface="Century Gothic"/>
              </a:rPr>
              <a:t>Services</a:t>
            </a:r>
            <a:r>
              <a:rPr dirty="0" sz="1500" spc="-5">
                <a:solidFill>
                  <a:srgbClr val="212121"/>
                </a:solidFill>
                <a:latin typeface="Century Gothic"/>
                <a:cs typeface="Century Gothic"/>
              </a:rPr>
              <a:t> </a:t>
            </a:r>
            <a:r>
              <a:rPr dirty="0" sz="1500" spc="-10">
                <a:solidFill>
                  <a:srgbClr val="212121"/>
                </a:solidFill>
                <a:latin typeface="Century Gothic"/>
                <a:cs typeface="Century Gothic"/>
              </a:rPr>
              <a:t>Administration </a:t>
            </a:r>
            <a:r>
              <a:rPr dirty="0" sz="1500">
                <a:solidFill>
                  <a:srgbClr val="212121"/>
                </a:solidFill>
                <a:latin typeface="Century Gothic"/>
                <a:cs typeface="Century Gothic"/>
              </a:rPr>
              <a:t>(HRSA)</a:t>
            </a:r>
            <a:r>
              <a:rPr dirty="0" sz="1500" spc="-20">
                <a:solidFill>
                  <a:srgbClr val="212121"/>
                </a:solidFill>
                <a:latin typeface="Century Gothic"/>
                <a:cs typeface="Century Gothic"/>
              </a:rPr>
              <a:t> </a:t>
            </a:r>
            <a:r>
              <a:rPr dirty="0" sz="1500">
                <a:solidFill>
                  <a:srgbClr val="212121"/>
                </a:solidFill>
                <a:latin typeface="Century Gothic"/>
                <a:cs typeface="Century Gothic"/>
              </a:rPr>
              <a:t>of</a:t>
            </a:r>
            <a:r>
              <a:rPr dirty="0" sz="1500" spc="-5">
                <a:solidFill>
                  <a:srgbClr val="212121"/>
                </a:solidFill>
                <a:latin typeface="Century Gothic"/>
                <a:cs typeface="Century Gothic"/>
              </a:rPr>
              <a:t> </a:t>
            </a:r>
            <a:r>
              <a:rPr dirty="0" sz="1500">
                <a:solidFill>
                  <a:srgbClr val="212121"/>
                </a:solidFill>
                <a:latin typeface="Century Gothic"/>
                <a:cs typeface="Century Gothic"/>
              </a:rPr>
              <a:t>the</a:t>
            </a:r>
            <a:r>
              <a:rPr dirty="0" sz="1500" spc="-20">
                <a:solidFill>
                  <a:srgbClr val="212121"/>
                </a:solidFill>
                <a:latin typeface="Century Gothic"/>
                <a:cs typeface="Century Gothic"/>
              </a:rPr>
              <a:t> </a:t>
            </a:r>
            <a:r>
              <a:rPr dirty="0" sz="1500">
                <a:solidFill>
                  <a:srgbClr val="212121"/>
                </a:solidFill>
                <a:latin typeface="Century Gothic"/>
                <a:cs typeface="Century Gothic"/>
              </a:rPr>
              <a:t>U.S. Department</a:t>
            </a:r>
            <a:r>
              <a:rPr dirty="0" sz="1500" spc="-15">
                <a:solidFill>
                  <a:srgbClr val="212121"/>
                </a:solidFill>
                <a:latin typeface="Century Gothic"/>
                <a:cs typeface="Century Gothic"/>
              </a:rPr>
              <a:t> </a:t>
            </a:r>
            <a:r>
              <a:rPr dirty="0" sz="1500">
                <a:solidFill>
                  <a:srgbClr val="212121"/>
                </a:solidFill>
                <a:latin typeface="Century Gothic"/>
                <a:cs typeface="Century Gothic"/>
              </a:rPr>
              <a:t>of</a:t>
            </a:r>
            <a:r>
              <a:rPr dirty="0" sz="1500" spc="-5">
                <a:solidFill>
                  <a:srgbClr val="212121"/>
                </a:solidFill>
                <a:latin typeface="Century Gothic"/>
                <a:cs typeface="Century Gothic"/>
              </a:rPr>
              <a:t> </a:t>
            </a:r>
            <a:r>
              <a:rPr dirty="0" sz="1500">
                <a:solidFill>
                  <a:srgbClr val="212121"/>
                </a:solidFill>
                <a:latin typeface="Century Gothic"/>
                <a:cs typeface="Century Gothic"/>
              </a:rPr>
              <a:t>Health</a:t>
            </a:r>
            <a:r>
              <a:rPr dirty="0" sz="1500" spc="-35">
                <a:solidFill>
                  <a:srgbClr val="212121"/>
                </a:solidFill>
                <a:latin typeface="Century Gothic"/>
                <a:cs typeface="Century Gothic"/>
              </a:rPr>
              <a:t> </a:t>
            </a:r>
            <a:r>
              <a:rPr dirty="0" sz="1500" spc="-45">
                <a:solidFill>
                  <a:srgbClr val="212121"/>
                </a:solidFill>
                <a:latin typeface="Century Gothic"/>
                <a:cs typeface="Century Gothic"/>
              </a:rPr>
              <a:t>and</a:t>
            </a:r>
            <a:r>
              <a:rPr dirty="0" sz="1500" spc="-20">
                <a:solidFill>
                  <a:srgbClr val="212121"/>
                </a:solidFill>
                <a:latin typeface="Century Gothic"/>
                <a:cs typeface="Century Gothic"/>
              </a:rPr>
              <a:t> </a:t>
            </a:r>
            <a:r>
              <a:rPr dirty="0" sz="1500" spc="50">
                <a:solidFill>
                  <a:srgbClr val="212121"/>
                </a:solidFill>
                <a:latin typeface="Century Gothic"/>
                <a:cs typeface="Century Gothic"/>
              </a:rPr>
              <a:t>Human</a:t>
            </a:r>
            <a:r>
              <a:rPr dirty="0" sz="1500" spc="-35">
                <a:solidFill>
                  <a:srgbClr val="212121"/>
                </a:solidFill>
                <a:latin typeface="Century Gothic"/>
                <a:cs typeface="Century Gothic"/>
              </a:rPr>
              <a:t> </a:t>
            </a:r>
            <a:r>
              <a:rPr dirty="0" sz="1500">
                <a:solidFill>
                  <a:srgbClr val="212121"/>
                </a:solidFill>
                <a:latin typeface="Century Gothic"/>
                <a:cs typeface="Century Gothic"/>
              </a:rPr>
              <a:t>Services</a:t>
            </a:r>
            <a:r>
              <a:rPr dirty="0" sz="1500" spc="-20">
                <a:solidFill>
                  <a:srgbClr val="212121"/>
                </a:solidFill>
                <a:latin typeface="Century Gothic"/>
                <a:cs typeface="Century Gothic"/>
              </a:rPr>
              <a:t> </a:t>
            </a:r>
            <a:r>
              <a:rPr dirty="0" sz="1500" spc="55">
                <a:solidFill>
                  <a:srgbClr val="212121"/>
                </a:solidFill>
                <a:latin typeface="Century Gothic"/>
                <a:cs typeface="Century Gothic"/>
              </a:rPr>
              <a:t>(HHS)</a:t>
            </a:r>
            <a:r>
              <a:rPr dirty="0" sz="1500" spc="-15">
                <a:solidFill>
                  <a:srgbClr val="212121"/>
                </a:solidFill>
                <a:latin typeface="Century Gothic"/>
                <a:cs typeface="Century Gothic"/>
              </a:rPr>
              <a:t> </a:t>
            </a:r>
            <a:r>
              <a:rPr dirty="0" sz="1500">
                <a:solidFill>
                  <a:srgbClr val="212121"/>
                </a:solidFill>
                <a:latin typeface="Century Gothic"/>
                <a:cs typeface="Century Gothic"/>
              </a:rPr>
              <a:t>as</a:t>
            </a:r>
            <a:r>
              <a:rPr dirty="0" sz="1500" spc="-20">
                <a:solidFill>
                  <a:srgbClr val="212121"/>
                </a:solidFill>
                <a:latin typeface="Century Gothic"/>
                <a:cs typeface="Century Gothic"/>
              </a:rPr>
              <a:t> </a:t>
            </a:r>
            <a:r>
              <a:rPr dirty="0" sz="1500">
                <a:solidFill>
                  <a:srgbClr val="212121"/>
                </a:solidFill>
                <a:latin typeface="Century Gothic"/>
                <a:cs typeface="Century Gothic"/>
              </a:rPr>
              <a:t>part</a:t>
            </a:r>
            <a:r>
              <a:rPr dirty="0" sz="1500" spc="-20">
                <a:solidFill>
                  <a:srgbClr val="212121"/>
                </a:solidFill>
                <a:latin typeface="Century Gothic"/>
                <a:cs typeface="Century Gothic"/>
              </a:rPr>
              <a:t> </a:t>
            </a:r>
            <a:r>
              <a:rPr dirty="0" sz="1500">
                <a:solidFill>
                  <a:srgbClr val="212121"/>
                </a:solidFill>
                <a:latin typeface="Century Gothic"/>
                <a:cs typeface="Century Gothic"/>
              </a:rPr>
              <a:t>of</a:t>
            </a:r>
            <a:r>
              <a:rPr dirty="0" sz="1500" spc="-5">
                <a:solidFill>
                  <a:srgbClr val="212121"/>
                </a:solidFill>
                <a:latin typeface="Century Gothic"/>
                <a:cs typeface="Century Gothic"/>
              </a:rPr>
              <a:t> </a:t>
            </a:r>
            <a:r>
              <a:rPr dirty="0" sz="1500" spc="-25">
                <a:solidFill>
                  <a:srgbClr val="212121"/>
                </a:solidFill>
                <a:latin typeface="Century Gothic"/>
                <a:cs typeface="Century Gothic"/>
              </a:rPr>
              <a:t>an </a:t>
            </a:r>
            <a:r>
              <a:rPr dirty="0" sz="1500" spc="-45">
                <a:solidFill>
                  <a:srgbClr val="212121"/>
                </a:solidFill>
                <a:latin typeface="Century Gothic"/>
                <a:cs typeface="Century Gothic"/>
              </a:rPr>
              <a:t>award</a:t>
            </a:r>
            <a:r>
              <a:rPr dirty="0" sz="1500" spc="-35">
                <a:solidFill>
                  <a:srgbClr val="212121"/>
                </a:solidFill>
                <a:latin typeface="Century Gothic"/>
                <a:cs typeface="Century Gothic"/>
              </a:rPr>
              <a:t> </a:t>
            </a:r>
            <a:r>
              <a:rPr dirty="0" sz="1500">
                <a:solidFill>
                  <a:srgbClr val="212121"/>
                </a:solidFill>
                <a:latin typeface="Century Gothic"/>
                <a:cs typeface="Century Gothic"/>
              </a:rPr>
              <a:t>totaling</a:t>
            </a:r>
            <a:r>
              <a:rPr dirty="0" sz="1500" spc="-30">
                <a:solidFill>
                  <a:srgbClr val="212121"/>
                </a:solidFill>
                <a:latin typeface="Century Gothic"/>
                <a:cs typeface="Century Gothic"/>
              </a:rPr>
              <a:t> </a:t>
            </a:r>
            <a:r>
              <a:rPr dirty="0" sz="1500" spc="-40">
                <a:solidFill>
                  <a:srgbClr val="212121"/>
                </a:solidFill>
                <a:latin typeface="Century Gothic"/>
                <a:cs typeface="Century Gothic"/>
              </a:rPr>
              <a:t>$5,170,233</a:t>
            </a:r>
            <a:r>
              <a:rPr dirty="0" sz="1500" spc="-30">
                <a:solidFill>
                  <a:srgbClr val="212121"/>
                </a:solidFill>
                <a:latin typeface="Century Gothic"/>
                <a:cs typeface="Century Gothic"/>
              </a:rPr>
              <a:t> </a:t>
            </a:r>
            <a:r>
              <a:rPr dirty="0" sz="1500" spc="70">
                <a:solidFill>
                  <a:srgbClr val="212121"/>
                </a:solidFill>
                <a:latin typeface="Century Gothic"/>
                <a:cs typeface="Century Gothic"/>
              </a:rPr>
              <a:t>with</a:t>
            </a:r>
            <a:r>
              <a:rPr dirty="0" sz="1500" spc="-40">
                <a:solidFill>
                  <a:srgbClr val="212121"/>
                </a:solidFill>
                <a:latin typeface="Century Gothic"/>
                <a:cs typeface="Century Gothic"/>
              </a:rPr>
              <a:t> </a:t>
            </a:r>
            <a:r>
              <a:rPr dirty="0" sz="1500" spc="90">
                <a:solidFill>
                  <a:srgbClr val="212121"/>
                </a:solidFill>
                <a:latin typeface="Century Gothic"/>
                <a:cs typeface="Century Gothic"/>
              </a:rPr>
              <a:t>0%</a:t>
            </a:r>
            <a:r>
              <a:rPr dirty="0" sz="1500" spc="-50">
                <a:solidFill>
                  <a:srgbClr val="212121"/>
                </a:solidFill>
                <a:latin typeface="Century Gothic"/>
                <a:cs typeface="Century Gothic"/>
              </a:rPr>
              <a:t> </a:t>
            </a:r>
            <a:r>
              <a:rPr dirty="0" sz="1500" spc="-30">
                <a:solidFill>
                  <a:srgbClr val="212121"/>
                </a:solidFill>
                <a:latin typeface="Century Gothic"/>
                <a:cs typeface="Century Gothic"/>
              </a:rPr>
              <a:t>financed </a:t>
            </a:r>
            <a:r>
              <a:rPr dirty="0" sz="1500" spc="70">
                <a:solidFill>
                  <a:srgbClr val="212121"/>
                </a:solidFill>
                <a:latin typeface="Century Gothic"/>
                <a:cs typeface="Century Gothic"/>
              </a:rPr>
              <a:t>with</a:t>
            </a:r>
            <a:r>
              <a:rPr dirty="0" sz="1500" spc="-40">
                <a:solidFill>
                  <a:srgbClr val="212121"/>
                </a:solidFill>
                <a:latin typeface="Century Gothic"/>
                <a:cs typeface="Century Gothic"/>
              </a:rPr>
              <a:t> </a:t>
            </a:r>
            <a:r>
              <a:rPr dirty="0" sz="1500">
                <a:solidFill>
                  <a:srgbClr val="212121"/>
                </a:solidFill>
                <a:latin typeface="Century Gothic"/>
                <a:cs typeface="Century Gothic"/>
              </a:rPr>
              <a:t>non-governmental</a:t>
            </a:r>
            <a:r>
              <a:rPr dirty="0" sz="1500" spc="-15">
                <a:solidFill>
                  <a:srgbClr val="212121"/>
                </a:solidFill>
                <a:latin typeface="Century Gothic"/>
                <a:cs typeface="Century Gothic"/>
              </a:rPr>
              <a:t> </a:t>
            </a:r>
            <a:r>
              <a:rPr dirty="0" sz="1500">
                <a:solidFill>
                  <a:srgbClr val="212121"/>
                </a:solidFill>
                <a:latin typeface="Century Gothic"/>
                <a:cs typeface="Century Gothic"/>
              </a:rPr>
              <a:t>sources.</a:t>
            </a:r>
            <a:r>
              <a:rPr dirty="0" sz="1500" spc="-10">
                <a:solidFill>
                  <a:srgbClr val="212121"/>
                </a:solidFill>
                <a:latin typeface="Century Gothic"/>
                <a:cs typeface="Century Gothic"/>
              </a:rPr>
              <a:t> </a:t>
            </a:r>
            <a:r>
              <a:rPr dirty="0" sz="1500" spc="35">
                <a:solidFill>
                  <a:srgbClr val="212121"/>
                </a:solidFill>
                <a:latin typeface="Century Gothic"/>
                <a:cs typeface="Century Gothic"/>
              </a:rPr>
              <a:t>The </a:t>
            </a:r>
            <a:r>
              <a:rPr dirty="0" sz="1500">
                <a:solidFill>
                  <a:srgbClr val="212121"/>
                </a:solidFill>
                <a:latin typeface="Century Gothic"/>
                <a:cs typeface="Century Gothic"/>
              </a:rPr>
              <a:t>contents</a:t>
            </a:r>
            <a:r>
              <a:rPr dirty="0" sz="1500" spc="-5">
                <a:solidFill>
                  <a:srgbClr val="212121"/>
                </a:solidFill>
                <a:latin typeface="Century Gothic"/>
                <a:cs typeface="Century Gothic"/>
              </a:rPr>
              <a:t> </a:t>
            </a:r>
            <a:r>
              <a:rPr dirty="0" sz="1500" spc="-45">
                <a:solidFill>
                  <a:srgbClr val="212121"/>
                </a:solidFill>
                <a:latin typeface="Century Gothic"/>
                <a:cs typeface="Century Gothic"/>
              </a:rPr>
              <a:t>are</a:t>
            </a:r>
            <a:r>
              <a:rPr dirty="0" sz="1500" spc="-5">
                <a:solidFill>
                  <a:srgbClr val="212121"/>
                </a:solidFill>
                <a:latin typeface="Century Gothic"/>
                <a:cs typeface="Century Gothic"/>
              </a:rPr>
              <a:t> </a:t>
            </a:r>
            <a:r>
              <a:rPr dirty="0" sz="1500">
                <a:solidFill>
                  <a:srgbClr val="212121"/>
                </a:solidFill>
                <a:latin typeface="Century Gothic"/>
                <a:cs typeface="Century Gothic"/>
              </a:rPr>
              <a:t>those of</a:t>
            </a:r>
            <a:r>
              <a:rPr dirty="0" sz="1500" spc="10">
                <a:solidFill>
                  <a:srgbClr val="212121"/>
                </a:solidFill>
                <a:latin typeface="Century Gothic"/>
                <a:cs typeface="Century Gothic"/>
              </a:rPr>
              <a:t> </a:t>
            </a:r>
            <a:r>
              <a:rPr dirty="0" sz="1500">
                <a:solidFill>
                  <a:srgbClr val="212121"/>
                </a:solidFill>
                <a:latin typeface="Century Gothic"/>
                <a:cs typeface="Century Gothic"/>
              </a:rPr>
              <a:t>the</a:t>
            </a:r>
            <a:r>
              <a:rPr dirty="0" sz="1500" spc="-5">
                <a:solidFill>
                  <a:srgbClr val="212121"/>
                </a:solidFill>
                <a:latin typeface="Century Gothic"/>
                <a:cs typeface="Century Gothic"/>
              </a:rPr>
              <a:t> </a:t>
            </a:r>
            <a:r>
              <a:rPr dirty="0" sz="1500">
                <a:solidFill>
                  <a:srgbClr val="212121"/>
                </a:solidFill>
                <a:latin typeface="Century Gothic"/>
                <a:cs typeface="Century Gothic"/>
              </a:rPr>
              <a:t>authors </a:t>
            </a:r>
            <a:r>
              <a:rPr dirty="0" sz="1500" spc="-40">
                <a:solidFill>
                  <a:srgbClr val="212121"/>
                </a:solidFill>
                <a:latin typeface="Century Gothic"/>
                <a:cs typeface="Century Gothic"/>
              </a:rPr>
              <a:t>and</a:t>
            </a:r>
            <a:r>
              <a:rPr dirty="0" sz="1500" spc="-5">
                <a:solidFill>
                  <a:srgbClr val="212121"/>
                </a:solidFill>
                <a:latin typeface="Century Gothic"/>
                <a:cs typeface="Century Gothic"/>
              </a:rPr>
              <a:t> </a:t>
            </a:r>
            <a:r>
              <a:rPr dirty="0" sz="1500" spc="-45">
                <a:solidFill>
                  <a:srgbClr val="212121"/>
                </a:solidFill>
                <a:latin typeface="Century Gothic"/>
                <a:cs typeface="Century Gothic"/>
              </a:rPr>
              <a:t>do</a:t>
            </a:r>
            <a:r>
              <a:rPr dirty="0" sz="1500" spc="-10">
                <a:solidFill>
                  <a:srgbClr val="212121"/>
                </a:solidFill>
                <a:latin typeface="Century Gothic"/>
                <a:cs typeface="Century Gothic"/>
              </a:rPr>
              <a:t> </a:t>
            </a:r>
            <a:r>
              <a:rPr dirty="0" sz="1500">
                <a:solidFill>
                  <a:srgbClr val="212121"/>
                </a:solidFill>
                <a:latin typeface="Century Gothic"/>
                <a:cs typeface="Century Gothic"/>
              </a:rPr>
              <a:t>not</a:t>
            </a:r>
            <a:r>
              <a:rPr dirty="0" sz="1500" spc="5">
                <a:solidFill>
                  <a:srgbClr val="212121"/>
                </a:solidFill>
                <a:latin typeface="Century Gothic"/>
                <a:cs typeface="Century Gothic"/>
              </a:rPr>
              <a:t> </a:t>
            </a:r>
            <a:r>
              <a:rPr dirty="0" sz="1500">
                <a:solidFill>
                  <a:srgbClr val="212121"/>
                </a:solidFill>
                <a:latin typeface="Century Gothic"/>
                <a:cs typeface="Century Gothic"/>
              </a:rPr>
              <a:t>necessarily represent the </a:t>
            </a:r>
            <a:r>
              <a:rPr dirty="0" sz="1500" spc="-10">
                <a:solidFill>
                  <a:srgbClr val="212121"/>
                </a:solidFill>
                <a:latin typeface="Century Gothic"/>
                <a:cs typeface="Century Gothic"/>
              </a:rPr>
              <a:t>official </a:t>
            </a:r>
            <a:r>
              <a:rPr dirty="0" sz="1500">
                <a:solidFill>
                  <a:srgbClr val="212121"/>
                </a:solidFill>
                <a:latin typeface="Century Gothic"/>
                <a:cs typeface="Century Gothic"/>
              </a:rPr>
              <a:t>views</a:t>
            </a:r>
            <a:r>
              <a:rPr dirty="0" sz="1500" spc="-10">
                <a:solidFill>
                  <a:srgbClr val="212121"/>
                </a:solidFill>
                <a:latin typeface="Century Gothic"/>
                <a:cs typeface="Century Gothic"/>
              </a:rPr>
              <a:t> </a:t>
            </a:r>
            <a:r>
              <a:rPr dirty="0" sz="1500" spc="-50">
                <a:solidFill>
                  <a:srgbClr val="212121"/>
                </a:solidFill>
                <a:latin typeface="Century Gothic"/>
                <a:cs typeface="Century Gothic"/>
              </a:rPr>
              <a:t>of,</a:t>
            </a:r>
            <a:r>
              <a:rPr dirty="0" sz="1500" spc="15">
                <a:solidFill>
                  <a:srgbClr val="212121"/>
                </a:solidFill>
                <a:latin typeface="Century Gothic"/>
                <a:cs typeface="Century Gothic"/>
              </a:rPr>
              <a:t> </a:t>
            </a:r>
            <a:r>
              <a:rPr dirty="0" sz="1500">
                <a:solidFill>
                  <a:srgbClr val="212121"/>
                </a:solidFill>
                <a:latin typeface="Century Gothic"/>
                <a:cs typeface="Century Gothic"/>
              </a:rPr>
              <a:t>nor </a:t>
            </a:r>
            <a:r>
              <a:rPr dirty="0" sz="1500" spc="-35">
                <a:solidFill>
                  <a:srgbClr val="212121"/>
                </a:solidFill>
                <a:latin typeface="Century Gothic"/>
                <a:cs typeface="Century Gothic"/>
              </a:rPr>
              <a:t>an</a:t>
            </a:r>
            <a:r>
              <a:rPr dirty="0" sz="1500" spc="-15">
                <a:solidFill>
                  <a:srgbClr val="212121"/>
                </a:solidFill>
                <a:latin typeface="Century Gothic"/>
                <a:cs typeface="Century Gothic"/>
              </a:rPr>
              <a:t> </a:t>
            </a:r>
            <a:r>
              <a:rPr dirty="0" sz="1500">
                <a:solidFill>
                  <a:srgbClr val="212121"/>
                </a:solidFill>
                <a:latin typeface="Century Gothic"/>
                <a:cs typeface="Century Gothic"/>
              </a:rPr>
              <a:t>endorsement,</a:t>
            </a:r>
            <a:r>
              <a:rPr dirty="0" sz="1500" spc="15">
                <a:solidFill>
                  <a:srgbClr val="212121"/>
                </a:solidFill>
                <a:latin typeface="Century Gothic"/>
                <a:cs typeface="Century Gothic"/>
              </a:rPr>
              <a:t> </a:t>
            </a:r>
            <a:r>
              <a:rPr dirty="0" sz="1500">
                <a:solidFill>
                  <a:srgbClr val="212121"/>
                </a:solidFill>
                <a:latin typeface="Century Gothic"/>
                <a:cs typeface="Century Gothic"/>
              </a:rPr>
              <a:t>by</a:t>
            </a:r>
            <a:r>
              <a:rPr dirty="0" sz="1500" spc="-10">
                <a:solidFill>
                  <a:srgbClr val="212121"/>
                </a:solidFill>
                <a:latin typeface="Century Gothic"/>
                <a:cs typeface="Century Gothic"/>
              </a:rPr>
              <a:t> </a:t>
            </a:r>
            <a:r>
              <a:rPr dirty="0" sz="1500">
                <a:solidFill>
                  <a:srgbClr val="212121"/>
                </a:solidFill>
                <a:latin typeface="Century Gothic"/>
                <a:cs typeface="Century Gothic"/>
              </a:rPr>
              <a:t>HRSA,</a:t>
            </a:r>
            <a:r>
              <a:rPr dirty="0" sz="1500" spc="15">
                <a:solidFill>
                  <a:srgbClr val="212121"/>
                </a:solidFill>
                <a:latin typeface="Century Gothic"/>
                <a:cs typeface="Century Gothic"/>
              </a:rPr>
              <a:t> </a:t>
            </a:r>
            <a:r>
              <a:rPr dirty="0" sz="1500" spc="85">
                <a:solidFill>
                  <a:srgbClr val="212121"/>
                </a:solidFill>
                <a:latin typeface="Century Gothic"/>
                <a:cs typeface="Century Gothic"/>
              </a:rPr>
              <a:t>HHS,</a:t>
            </a:r>
            <a:r>
              <a:rPr dirty="0" sz="1500" spc="15">
                <a:solidFill>
                  <a:srgbClr val="212121"/>
                </a:solidFill>
                <a:latin typeface="Century Gothic"/>
                <a:cs typeface="Century Gothic"/>
              </a:rPr>
              <a:t> </a:t>
            </a:r>
            <a:r>
              <a:rPr dirty="0" sz="1500">
                <a:solidFill>
                  <a:srgbClr val="212121"/>
                </a:solidFill>
                <a:latin typeface="Century Gothic"/>
                <a:cs typeface="Century Gothic"/>
              </a:rPr>
              <a:t>or the</a:t>
            </a:r>
            <a:r>
              <a:rPr dirty="0" sz="1500" spc="-5">
                <a:solidFill>
                  <a:srgbClr val="212121"/>
                </a:solidFill>
                <a:latin typeface="Century Gothic"/>
                <a:cs typeface="Century Gothic"/>
              </a:rPr>
              <a:t> </a:t>
            </a:r>
            <a:r>
              <a:rPr dirty="0" sz="1500">
                <a:solidFill>
                  <a:srgbClr val="212121"/>
                </a:solidFill>
                <a:latin typeface="Century Gothic"/>
                <a:cs typeface="Century Gothic"/>
              </a:rPr>
              <a:t>U.S.</a:t>
            </a:r>
            <a:r>
              <a:rPr dirty="0" sz="1500" spc="10">
                <a:solidFill>
                  <a:srgbClr val="212121"/>
                </a:solidFill>
                <a:latin typeface="Century Gothic"/>
                <a:cs typeface="Century Gothic"/>
              </a:rPr>
              <a:t> </a:t>
            </a:r>
            <a:r>
              <a:rPr dirty="0" sz="1500" spc="-20">
                <a:solidFill>
                  <a:srgbClr val="212121"/>
                </a:solidFill>
                <a:latin typeface="Century Gothic"/>
                <a:cs typeface="Century Gothic"/>
              </a:rPr>
              <a:t>Government.</a:t>
            </a:r>
            <a:r>
              <a:rPr dirty="0" sz="1500" spc="15">
                <a:solidFill>
                  <a:srgbClr val="212121"/>
                </a:solidFill>
                <a:latin typeface="Century Gothic"/>
                <a:cs typeface="Century Gothic"/>
              </a:rPr>
              <a:t> </a:t>
            </a:r>
            <a:r>
              <a:rPr dirty="0" sz="1500" spc="80">
                <a:solidFill>
                  <a:srgbClr val="212121"/>
                </a:solidFill>
                <a:latin typeface="Century Gothic"/>
                <a:cs typeface="Century Gothic"/>
              </a:rPr>
              <a:t>For</a:t>
            </a:r>
            <a:r>
              <a:rPr dirty="0" sz="1500" spc="5">
                <a:solidFill>
                  <a:srgbClr val="212121"/>
                </a:solidFill>
                <a:latin typeface="Century Gothic"/>
                <a:cs typeface="Century Gothic"/>
              </a:rPr>
              <a:t> </a:t>
            </a:r>
            <a:r>
              <a:rPr dirty="0" sz="1500" spc="-20">
                <a:solidFill>
                  <a:srgbClr val="212121"/>
                </a:solidFill>
                <a:latin typeface="Century Gothic"/>
                <a:cs typeface="Century Gothic"/>
              </a:rPr>
              <a:t>more </a:t>
            </a:r>
            <a:r>
              <a:rPr dirty="0" sz="1500">
                <a:solidFill>
                  <a:srgbClr val="212121"/>
                </a:solidFill>
                <a:latin typeface="Century Gothic"/>
                <a:cs typeface="Century Gothic"/>
              </a:rPr>
              <a:t>information,</a:t>
            </a:r>
            <a:r>
              <a:rPr dirty="0" sz="1500" spc="30">
                <a:solidFill>
                  <a:srgbClr val="212121"/>
                </a:solidFill>
                <a:latin typeface="Century Gothic"/>
                <a:cs typeface="Century Gothic"/>
              </a:rPr>
              <a:t> </a:t>
            </a:r>
            <a:r>
              <a:rPr dirty="0" sz="1500" spc="-30">
                <a:solidFill>
                  <a:srgbClr val="212121"/>
                </a:solidFill>
                <a:latin typeface="Century Gothic"/>
                <a:cs typeface="Century Gothic"/>
              </a:rPr>
              <a:t>please</a:t>
            </a:r>
            <a:r>
              <a:rPr dirty="0" sz="1500" spc="5">
                <a:solidFill>
                  <a:srgbClr val="212121"/>
                </a:solidFill>
                <a:latin typeface="Century Gothic"/>
                <a:cs typeface="Century Gothic"/>
              </a:rPr>
              <a:t> </a:t>
            </a:r>
            <a:r>
              <a:rPr dirty="0" sz="1500" spc="65">
                <a:solidFill>
                  <a:srgbClr val="212121"/>
                </a:solidFill>
                <a:latin typeface="Century Gothic"/>
                <a:cs typeface="Century Gothic"/>
              </a:rPr>
              <a:t>visit</a:t>
            </a:r>
            <a:r>
              <a:rPr dirty="0" sz="1500" spc="15">
                <a:solidFill>
                  <a:srgbClr val="212121"/>
                </a:solidFill>
                <a:latin typeface="Century Gothic"/>
                <a:cs typeface="Century Gothic"/>
              </a:rPr>
              <a:t> </a:t>
            </a:r>
            <a:r>
              <a:rPr dirty="0" sz="1500" spc="-10">
                <a:solidFill>
                  <a:srgbClr val="212121"/>
                </a:solidFill>
                <a:latin typeface="Century Gothic"/>
                <a:cs typeface="Century Gothic"/>
              </a:rPr>
              <a:t>HRSA.gov.</a:t>
            </a:r>
            <a:endParaRPr sz="15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0298" y="2977430"/>
            <a:ext cx="255778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305"/>
              <a:t>THANK</a:t>
            </a:r>
            <a:r>
              <a:rPr dirty="0" sz="3200" spc="-360"/>
              <a:t> </a:t>
            </a:r>
            <a:r>
              <a:rPr dirty="0" sz="3200" spc="-280"/>
              <a:t>YOU.</a:t>
            </a:r>
            <a:endParaRPr sz="32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4722" y="3780087"/>
            <a:ext cx="2344477" cy="2035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75"/>
              <a:t>Award</a:t>
            </a:r>
            <a:r>
              <a:rPr dirty="0" sz="3200" spc="-330"/>
              <a:t> </a:t>
            </a:r>
            <a:r>
              <a:rPr dirty="0" sz="3200" spc="-65"/>
              <a:t>Categories</a:t>
            </a:r>
            <a:endParaRPr sz="3200"/>
          </a:p>
        </p:txBody>
      </p:sp>
      <p:sp>
        <p:nvSpPr>
          <p:cNvPr id="3" name="object 3" descr=""/>
          <p:cNvSpPr txBox="1"/>
          <p:nvPr/>
        </p:nvSpPr>
        <p:spPr>
          <a:xfrm>
            <a:off x="666368" y="2614458"/>
            <a:ext cx="9043035" cy="3573779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63500" marR="73025">
              <a:lnSpc>
                <a:spcPct val="97300"/>
              </a:lnSpc>
              <a:spcBef>
                <a:spcPts val="150"/>
              </a:spcBef>
            </a:pPr>
            <a:r>
              <a:rPr dirty="0" sz="1500">
                <a:latin typeface="Century Gothic"/>
                <a:cs typeface="Century Gothic"/>
              </a:rPr>
              <a:t>Community</a:t>
            </a:r>
            <a:r>
              <a:rPr dirty="0" sz="1500" spc="3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partners</a:t>
            </a:r>
            <a:r>
              <a:rPr dirty="0" sz="1500" spc="30">
                <a:latin typeface="Century Gothic"/>
                <a:cs typeface="Century Gothic"/>
              </a:rPr>
              <a:t> </a:t>
            </a:r>
            <a:r>
              <a:rPr dirty="0" sz="1500" spc="-45">
                <a:latin typeface="Century Gothic"/>
                <a:cs typeface="Century Gothic"/>
              </a:rPr>
              <a:t>had</a:t>
            </a:r>
            <a:r>
              <a:rPr dirty="0" sz="1500" spc="3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previously</a:t>
            </a:r>
            <a:r>
              <a:rPr dirty="0" sz="1500" spc="3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asked</a:t>
            </a:r>
            <a:r>
              <a:rPr dirty="0" sz="1500" spc="3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for</a:t>
            </a:r>
            <a:r>
              <a:rPr dirty="0" sz="1500" spc="40">
                <a:latin typeface="Century Gothic"/>
                <a:cs typeface="Century Gothic"/>
              </a:rPr>
              <a:t> </a:t>
            </a:r>
            <a:r>
              <a:rPr dirty="0" sz="1500" spc="-150">
                <a:latin typeface="Century Gothic"/>
                <a:cs typeface="Century Gothic"/>
              </a:rPr>
              <a:t>a</a:t>
            </a:r>
            <a:r>
              <a:rPr dirty="0" sz="1500" spc="30">
                <a:latin typeface="Century Gothic"/>
                <a:cs typeface="Century Gothic"/>
              </a:rPr>
              <a:t> </a:t>
            </a:r>
            <a:r>
              <a:rPr dirty="0" sz="1500" spc="80">
                <a:latin typeface="Century Gothic"/>
                <a:cs typeface="Century Gothic"/>
              </a:rPr>
              <a:t>mini-</a:t>
            </a:r>
            <a:r>
              <a:rPr dirty="0" sz="1500">
                <a:latin typeface="Century Gothic"/>
                <a:cs typeface="Century Gothic"/>
              </a:rPr>
              <a:t>grants</a:t>
            </a:r>
            <a:r>
              <a:rPr dirty="0" sz="1500" spc="3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program</a:t>
            </a:r>
            <a:r>
              <a:rPr dirty="0" sz="1500" spc="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to</a:t>
            </a:r>
            <a:r>
              <a:rPr dirty="0" sz="1500" spc="2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help</a:t>
            </a:r>
            <a:r>
              <a:rPr dirty="0" sz="1500" spc="30">
                <a:latin typeface="Century Gothic"/>
                <a:cs typeface="Century Gothic"/>
              </a:rPr>
              <a:t> </a:t>
            </a:r>
            <a:r>
              <a:rPr dirty="0" sz="1500" spc="-10">
                <a:latin typeface="Century Gothic"/>
                <a:cs typeface="Century Gothic"/>
              </a:rPr>
              <a:t>spread</a:t>
            </a:r>
            <a:r>
              <a:rPr dirty="0" sz="1500" spc="3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the</a:t>
            </a:r>
            <a:r>
              <a:rPr dirty="0" sz="1500" spc="30">
                <a:latin typeface="Century Gothic"/>
                <a:cs typeface="Century Gothic"/>
              </a:rPr>
              <a:t> </a:t>
            </a:r>
            <a:r>
              <a:rPr dirty="0" sz="1500" spc="-20">
                <a:latin typeface="Century Gothic"/>
                <a:cs typeface="Century Gothic"/>
              </a:rPr>
              <a:t>word </a:t>
            </a:r>
            <a:r>
              <a:rPr dirty="0" sz="1500" spc="-30">
                <a:latin typeface="Century Gothic"/>
                <a:cs typeface="Century Gothic"/>
              </a:rPr>
              <a:t>about</a:t>
            </a:r>
            <a:r>
              <a:rPr dirty="0" sz="1500" spc="35">
                <a:latin typeface="Century Gothic"/>
                <a:cs typeface="Century Gothic"/>
              </a:rPr>
              <a:t> </a:t>
            </a:r>
            <a:r>
              <a:rPr dirty="0" sz="1500" spc="-40">
                <a:latin typeface="Century Gothic"/>
                <a:cs typeface="Century Gothic"/>
              </a:rPr>
              <a:t>Medicaid</a:t>
            </a:r>
            <a:r>
              <a:rPr dirty="0" sz="1500" spc="3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redetermination</a:t>
            </a:r>
            <a:r>
              <a:rPr dirty="0" sz="1500" spc="20">
                <a:latin typeface="Century Gothic"/>
                <a:cs typeface="Century Gothic"/>
              </a:rPr>
              <a:t> </a:t>
            </a:r>
            <a:r>
              <a:rPr dirty="0" sz="1500" spc="-40">
                <a:latin typeface="Century Gothic"/>
                <a:cs typeface="Century Gothic"/>
              </a:rPr>
              <a:t>and</a:t>
            </a:r>
            <a:r>
              <a:rPr dirty="0" sz="1500" spc="3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the</a:t>
            </a:r>
            <a:r>
              <a:rPr dirty="0" sz="1500" spc="3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program</a:t>
            </a:r>
            <a:r>
              <a:rPr dirty="0" sz="1500" spc="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did</a:t>
            </a:r>
            <a:r>
              <a:rPr dirty="0" sz="1500" spc="3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consult</a:t>
            </a:r>
            <a:r>
              <a:rPr dirty="0" sz="1500" spc="4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partners</a:t>
            </a:r>
            <a:r>
              <a:rPr dirty="0" sz="1500" spc="30">
                <a:latin typeface="Century Gothic"/>
                <a:cs typeface="Century Gothic"/>
              </a:rPr>
              <a:t> </a:t>
            </a:r>
            <a:r>
              <a:rPr dirty="0" sz="1500" spc="95">
                <a:latin typeface="Century Gothic"/>
                <a:cs typeface="Century Gothic"/>
              </a:rPr>
              <a:t>in</a:t>
            </a:r>
            <a:r>
              <a:rPr dirty="0" sz="1500" spc="2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the</a:t>
            </a:r>
            <a:r>
              <a:rPr dirty="0" sz="1500" spc="3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formulation</a:t>
            </a:r>
            <a:r>
              <a:rPr dirty="0" sz="1500" spc="2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of</a:t>
            </a:r>
            <a:r>
              <a:rPr dirty="0" sz="1500" spc="40">
                <a:latin typeface="Century Gothic"/>
                <a:cs typeface="Century Gothic"/>
              </a:rPr>
              <a:t> </a:t>
            </a:r>
            <a:r>
              <a:rPr dirty="0" sz="1500" spc="-25">
                <a:latin typeface="Century Gothic"/>
                <a:cs typeface="Century Gothic"/>
              </a:rPr>
              <a:t>the </a:t>
            </a:r>
            <a:r>
              <a:rPr dirty="0" sz="1500" spc="-10">
                <a:latin typeface="Century Gothic"/>
                <a:cs typeface="Century Gothic"/>
              </a:rPr>
              <a:t>program.</a:t>
            </a:r>
            <a:endParaRPr sz="1500">
              <a:latin typeface="Century Gothic"/>
              <a:cs typeface="Century Gothic"/>
            </a:endParaRPr>
          </a:p>
          <a:p>
            <a:pPr marL="63500">
              <a:lnSpc>
                <a:spcPct val="100000"/>
              </a:lnSpc>
              <a:spcBef>
                <a:spcPts val="1605"/>
              </a:spcBef>
            </a:pPr>
            <a:r>
              <a:rPr dirty="0" sz="1500" spc="-10">
                <a:latin typeface="Century Gothic"/>
                <a:cs typeface="Century Gothic"/>
              </a:rPr>
              <a:t>Applicants</a:t>
            </a:r>
            <a:r>
              <a:rPr dirty="0" sz="1500" spc="5">
                <a:latin typeface="Century Gothic"/>
                <a:cs typeface="Century Gothic"/>
              </a:rPr>
              <a:t> </a:t>
            </a:r>
            <a:r>
              <a:rPr dirty="0" sz="1500" spc="-20">
                <a:latin typeface="Century Gothic"/>
                <a:cs typeface="Century Gothic"/>
              </a:rPr>
              <a:t>could</a:t>
            </a:r>
            <a:r>
              <a:rPr dirty="0" sz="1500" spc="10">
                <a:latin typeface="Century Gothic"/>
                <a:cs typeface="Century Gothic"/>
              </a:rPr>
              <a:t> </a:t>
            </a:r>
            <a:r>
              <a:rPr dirty="0" sz="1500" spc="-30">
                <a:latin typeface="Century Gothic"/>
                <a:cs typeface="Century Gothic"/>
              </a:rPr>
              <a:t>apply</a:t>
            </a:r>
            <a:r>
              <a:rPr dirty="0" sz="1500" spc="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for</a:t>
            </a:r>
            <a:r>
              <a:rPr dirty="0" sz="1500" spc="20">
                <a:latin typeface="Century Gothic"/>
                <a:cs typeface="Century Gothic"/>
              </a:rPr>
              <a:t> </a:t>
            </a:r>
            <a:r>
              <a:rPr dirty="0" sz="1500" spc="-55">
                <a:latin typeface="Century Gothic"/>
                <a:cs typeface="Century Gothic"/>
              </a:rPr>
              <a:t>one,</a:t>
            </a:r>
            <a:r>
              <a:rPr dirty="0" sz="1500" spc="3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multiple,</a:t>
            </a:r>
            <a:r>
              <a:rPr dirty="0" sz="1500" spc="3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or</a:t>
            </a:r>
            <a:r>
              <a:rPr dirty="0" sz="1500" spc="2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all</a:t>
            </a:r>
            <a:r>
              <a:rPr dirty="0" sz="1500" spc="2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grants</a:t>
            </a:r>
            <a:r>
              <a:rPr dirty="0" sz="1500" spc="1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up</a:t>
            </a:r>
            <a:r>
              <a:rPr dirty="0" sz="1500" spc="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to</a:t>
            </a:r>
            <a:r>
              <a:rPr dirty="0" sz="1500" spc="5">
                <a:latin typeface="Century Gothic"/>
                <a:cs typeface="Century Gothic"/>
              </a:rPr>
              <a:t> </a:t>
            </a:r>
            <a:r>
              <a:rPr dirty="0" sz="1500" spc="-10">
                <a:latin typeface="Century Gothic"/>
                <a:cs typeface="Century Gothic"/>
              </a:rPr>
              <a:t>$12,000:</a:t>
            </a:r>
            <a:endParaRPr sz="1500">
              <a:latin typeface="Century Gothic"/>
              <a:cs typeface="Century Gothic"/>
            </a:endParaRPr>
          </a:p>
          <a:p>
            <a:pPr marL="294005" marR="687705" indent="-231140">
              <a:lnSpc>
                <a:spcPct val="100000"/>
              </a:lnSpc>
              <a:spcBef>
                <a:spcPts val="1705"/>
              </a:spcBef>
              <a:buFont typeface="Arial"/>
              <a:buChar char="•"/>
              <a:tabLst>
                <a:tab pos="294005" algn="l"/>
              </a:tabLst>
            </a:pPr>
            <a:r>
              <a:rPr dirty="0" sz="1500" spc="155" b="1">
                <a:latin typeface="Calibri"/>
                <a:cs typeface="Calibri"/>
              </a:rPr>
              <a:t>$2,000</a:t>
            </a:r>
            <a:r>
              <a:rPr dirty="0" sz="1500" spc="75" b="1">
                <a:latin typeface="Calibri"/>
                <a:cs typeface="Calibri"/>
              </a:rPr>
              <a:t> </a:t>
            </a:r>
            <a:r>
              <a:rPr dirty="0" sz="1500" spc="155" b="1">
                <a:latin typeface="Calibri"/>
                <a:cs typeface="Calibri"/>
              </a:rPr>
              <a:t>printing</a:t>
            </a:r>
            <a:r>
              <a:rPr dirty="0" sz="1500" spc="80" b="1">
                <a:latin typeface="Calibri"/>
                <a:cs typeface="Calibri"/>
              </a:rPr>
              <a:t> </a:t>
            </a:r>
            <a:r>
              <a:rPr dirty="0" sz="1500" spc="125" b="1">
                <a:latin typeface="Calibri"/>
                <a:cs typeface="Calibri"/>
              </a:rPr>
              <a:t>grant</a:t>
            </a:r>
            <a:r>
              <a:rPr dirty="0" sz="1500" spc="125">
                <a:latin typeface="Century Gothic"/>
                <a:cs typeface="Century Gothic"/>
              </a:rPr>
              <a:t>:</a:t>
            </a:r>
            <a:r>
              <a:rPr dirty="0" sz="1500" spc="-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to</a:t>
            </a:r>
            <a:r>
              <a:rPr dirty="0" sz="1500" spc="-35">
                <a:latin typeface="Century Gothic"/>
                <a:cs typeface="Century Gothic"/>
              </a:rPr>
              <a:t> </a:t>
            </a:r>
            <a:r>
              <a:rPr dirty="0" sz="1500" spc="65">
                <a:latin typeface="Century Gothic"/>
                <a:cs typeface="Century Gothic"/>
              </a:rPr>
              <a:t>print</a:t>
            </a:r>
            <a:r>
              <a:rPr dirty="0" sz="1500" spc="-25">
                <a:latin typeface="Century Gothic"/>
                <a:cs typeface="Century Gothic"/>
              </a:rPr>
              <a:t> </a:t>
            </a:r>
            <a:r>
              <a:rPr dirty="0" sz="1500" spc="-45">
                <a:latin typeface="Century Gothic"/>
                <a:cs typeface="Century Gothic"/>
              </a:rPr>
              <a:t>and</a:t>
            </a:r>
            <a:r>
              <a:rPr dirty="0" sz="1500" spc="-30">
                <a:latin typeface="Century Gothic"/>
                <a:cs typeface="Century Gothic"/>
              </a:rPr>
              <a:t> </a:t>
            </a:r>
            <a:r>
              <a:rPr dirty="0" sz="1500" spc="45">
                <a:latin typeface="Century Gothic"/>
                <a:cs typeface="Century Gothic"/>
              </a:rPr>
              <a:t>distribute</a:t>
            </a:r>
            <a:r>
              <a:rPr dirty="0" sz="1500" spc="-25">
                <a:latin typeface="Century Gothic"/>
                <a:cs typeface="Century Gothic"/>
              </a:rPr>
              <a:t> </a:t>
            </a:r>
            <a:r>
              <a:rPr dirty="0" sz="1500" spc="-50">
                <a:latin typeface="Century Gothic"/>
                <a:cs typeface="Century Gothic"/>
              </a:rPr>
              <a:t>approved</a:t>
            </a:r>
            <a:r>
              <a:rPr dirty="0" sz="1500" spc="-30">
                <a:latin typeface="Century Gothic"/>
                <a:cs typeface="Century Gothic"/>
              </a:rPr>
              <a:t> </a:t>
            </a:r>
            <a:r>
              <a:rPr dirty="0" sz="1500" spc="-35">
                <a:latin typeface="Century Gothic"/>
                <a:cs typeface="Century Gothic"/>
              </a:rPr>
              <a:t>campaign </a:t>
            </a:r>
            <a:r>
              <a:rPr dirty="0" sz="1500">
                <a:latin typeface="Century Gothic"/>
                <a:cs typeface="Century Gothic"/>
              </a:rPr>
              <a:t>materials</a:t>
            </a:r>
            <a:r>
              <a:rPr dirty="0" sz="1500" spc="-30">
                <a:latin typeface="Century Gothic"/>
                <a:cs typeface="Century Gothic"/>
              </a:rPr>
              <a:t> </a:t>
            </a:r>
            <a:r>
              <a:rPr dirty="0" sz="1500" spc="70">
                <a:latin typeface="Century Gothic"/>
                <a:cs typeface="Century Gothic"/>
              </a:rPr>
              <a:t>within</a:t>
            </a:r>
            <a:r>
              <a:rPr dirty="0" sz="1500" spc="-35">
                <a:latin typeface="Century Gothic"/>
                <a:cs typeface="Century Gothic"/>
              </a:rPr>
              <a:t> </a:t>
            </a:r>
            <a:r>
              <a:rPr dirty="0" sz="1500" spc="-25">
                <a:latin typeface="Century Gothic"/>
                <a:cs typeface="Century Gothic"/>
              </a:rPr>
              <a:t>the </a:t>
            </a:r>
            <a:r>
              <a:rPr dirty="0" sz="1500" spc="-10">
                <a:latin typeface="Century Gothic"/>
                <a:cs typeface="Century Gothic"/>
              </a:rPr>
              <a:t>community.</a:t>
            </a:r>
            <a:endParaRPr sz="1500">
              <a:latin typeface="Century Gothic"/>
              <a:cs typeface="Century Gothic"/>
            </a:endParaRPr>
          </a:p>
          <a:p>
            <a:pPr marL="294005" indent="-230504">
              <a:lnSpc>
                <a:spcPct val="100000"/>
              </a:lnSpc>
              <a:spcBef>
                <a:spcPts val="1610"/>
              </a:spcBef>
              <a:buFont typeface="Arial"/>
              <a:buChar char="•"/>
              <a:tabLst>
                <a:tab pos="294005" algn="l"/>
              </a:tabLst>
            </a:pPr>
            <a:r>
              <a:rPr dirty="0" sz="1500" spc="155" b="1">
                <a:latin typeface="Calibri"/>
                <a:cs typeface="Calibri"/>
              </a:rPr>
              <a:t>$2,000</a:t>
            </a:r>
            <a:r>
              <a:rPr dirty="0" sz="1500" spc="55" b="1">
                <a:latin typeface="Calibri"/>
                <a:cs typeface="Calibri"/>
              </a:rPr>
              <a:t> </a:t>
            </a:r>
            <a:r>
              <a:rPr dirty="0" sz="1500" spc="130" b="1">
                <a:latin typeface="Calibri"/>
                <a:cs typeface="Calibri"/>
              </a:rPr>
              <a:t>local</a:t>
            </a:r>
            <a:r>
              <a:rPr dirty="0" sz="1500" spc="70" b="1">
                <a:latin typeface="Calibri"/>
                <a:cs typeface="Calibri"/>
              </a:rPr>
              <a:t> </a:t>
            </a:r>
            <a:r>
              <a:rPr dirty="0" sz="1500" spc="155" b="1">
                <a:latin typeface="Calibri"/>
                <a:cs typeface="Calibri"/>
              </a:rPr>
              <a:t>advertising</a:t>
            </a:r>
            <a:r>
              <a:rPr dirty="0" sz="1500" spc="55" b="1">
                <a:latin typeface="Calibri"/>
                <a:cs typeface="Calibri"/>
              </a:rPr>
              <a:t> </a:t>
            </a:r>
            <a:r>
              <a:rPr dirty="0" sz="1500" spc="125" b="1">
                <a:latin typeface="Calibri"/>
                <a:cs typeface="Calibri"/>
              </a:rPr>
              <a:t>grant</a:t>
            </a:r>
            <a:r>
              <a:rPr dirty="0" sz="1500" spc="125">
                <a:latin typeface="Century Gothic"/>
                <a:cs typeface="Century Gothic"/>
              </a:rPr>
              <a:t>:</a:t>
            </a:r>
            <a:r>
              <a:rPr dirty="0" sz="1500" spc="-3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to</a:t>
            </a:r>
            <a:r>
              <a:rPr dirty="0" sz="1500" spc="-50">
                <a:latin typeface="Century Gothic"/>
                <a:cs typeface="Century Gothic"/>
              </a:rPr>
              <a:t> </a:t>
            </a:r>
            <a:r>
              <a:rPr dirty="0" sz="1500" spc="-10">
                <a:latin typeface="Century Gothic"/>
                <a:cs typeface="Century Gothic"/>
              </a:rPr>
              <a:t>purchase</a:t>
            </a:r>
            <a:r>
              <a:rPr dirty="0" sz="1500" spc="-50">
                <a:latin typeface="Century Gothic"/>
                <a:cs typeface="Century Gothic"/>
              </a:rPr>
              <a:t> </a:t>
            </a:r>
            <a:r>
              <a:rPr dirty="0" sz="1500" spc="-45">
                <a:latin typeface="Century Gothic"/>
                <a:cs typeface="Century Gothic"/>
              </a:rPr>
              <a:t>and</a:t>
            </a:r>
            <a:r>
              <a:rPr dirty="0" sz="1500" spc="-50">
                <a:latin typeface="Century Gothic"/>
                <a:cs typeface="Century Gothic"/>
              </a:rPr>
              <a:t> </a:t>
            </a:r>
            <a:r>
              <a:rPr dirty="0" sz="1500" spc="-80">
                <a:latin typeface="Century Gothic"/>
                <a:cs typeface="Century Gothic"/>
              </a:rPr>
              <a:t>place</a:t>
            </a:r>
            <a:r>
              <a:rPr dirty="0" sz="1500" spc="-45">
                <a:latin typeface="Century Gothic"/>
                <a:cs typeface="Century Gothic"/>
              </a:rPr>
              <a:t> </a:t>
            </a:r>
            <a:r>
              <a:rPr dirty="0" sz="1500" spc="-50">
                <a:latin typeface="Century Gothic"/>
                <a:cs typeface="Century Gothic"/>
              </a:rPr>
              <a:t>approved </a:t>
            </a:r>
            <a:r>
              <a:rPr dirty="0" sz="1500" spc="-20">
                <a:latin typeface="Century Gothic"/>
                <a:cs typeface="Century Gothic"/>
              </a:rPr>
              <a:t>ads</a:t>
            </a:r>
            <a:r>
              <a:rPr dirty="0" sz="1500" spc="-50">
                <a:latin typeface="Century Gothic"/>
                <a:cs typeface="Century Gothic"/>
              </a:rPr>
              <a:t> </a:t>
            </a:r>
            <a:r>
              <a:rPr dirty="0" sz="1500" spc="70">
                <a:latin typeface="Century Gothic"/>
                <a:cs typeface="Century Gothic"/>
              </a:rPr>
              <a:t>within</a:t>
            </a:r>
            <a:r>
              <a:rPr dirty="0" sz="1500" spc="-55">
                <a:latin typeface="Century Gothic"/>
                <a:cs typeface="Century Gothic"/>
              </a:rPr>
              <a:t> </a:t>
            </a:r>
            <a:r>
              <a:rPr dirty="0" sz="1500" spc="-50">
                <a:latin typeface="Century Gothic"/>
                <a:cs typeface="Century Gothic"/>
              </a:rPr>
              <a:t>local</a:t>
            </a:r>
            <a:r>
              <a:rPr dirty="0" sz="1500" spc="-30">
                <a:latin typeface="Century Gothic"/>
                <a:cs typeface="Century Gothic"/>
              </a:rPr>
              <a:t> </a:t>
            </a:r>
            <a:r>
              <a:rPr dirty="0" sz="1500" spc="-10">
                <a:latin typeface="Century Gothic"/>
                <a:cs typeface="Century Gothic"/>
              </a:rPr>
              <a:t>publications.</a:t>
            </a:r>
            <a:endParaRPr sz="1500">
              <a:latin typeface="Century Gothic"/>
              <a:cs typeface="Century Gothic"/>
            </a:endParaRPr>
          </a:p>
          <a:p>
            <a:pPr marL="294005" marR="367665" indent="-231140">
              <a:lnSpc>
                <a:spcPct val="100000"/>
              </a:lnSpc>
              <a:spcBef>
                <a:spcPts val="1705"/>
              </a:spcBef>
              <a:buFont typeface="Arial"/>
              <a:buChar char="•"/>
              <a:tabLst>
                <a:tab pos="294005" algn="l"/>
              </a:tabLst>
            </a:pPr>
            <a:r>
              <a:rPr dirty="0" sz="1500" spc="180" b="1">
                <a:latin typeface="Calibri"/>
                <a:cs typeface="Calibri"/>
              </a:rPr>
              <a:t>$4,000</a:t>
            </a:r>
            <a:r>
              <a:rPr dirty="0" sz="1500" spc="70" b="1">
                <a:latin typeface="Calibri"/>
                <a:cs typeface="Calibri"/>
              </a:rPr>
              <a:t> </a:t>
            </a:r>
            <a:r>
              <a:rPr dirty="0" sz="1500" spc="185" b="1">
                <a:latin typeface="Calibri"/>
                <a:cs typeface="Calibri"/>
              </a:rPr>
              <a:t>community</a:t>
            </a:r>
            <a:r>
              <a:rPr dirty="0" sz="1500" spc="70" b="1">
                <a:latin typeface="Calibri"/>
                <a:cs typeface="Calibri"/>
              </a:rPr>
              <a:t> </a:t>
            </a:r>
            <a:r>
              <a:rPr dirty="0" sz="1500" spc="160" b="1">
                <a:latin typeface="Calibri"/>
                <a:cs typeface="Calibri"/>
              </a:rPr>
              <a:t>event</a:t>
            </a:r>
            <a:r>
              <a:rPr dirty="0" sz="1500" spc="90" b="1">
                <a:latin typeface="Calibri"/>
                <a:cs typeface="Calibri"/>
              </a:rPr>
              <a:t> </a:t>
            </a:r>
            <a:r>
              <a:rPr dirty="0" sz="1500" spc="125" b="1">
                <a:latin typeface="Calibri"/>
                <a:cs typeface="Calibri"/>
              </a:rPr>
              <a:t>grant</a:t>
            </a:r>
            <a:r>
              <a:rPr dirty="0" sz="1500" spc="125">
                <a:latin typeface="Century Gothic"/>
                <a:cs typeface="Century Gothic"/>
              </a:rPr>
              <a:t>:</a:t>
            </a:r>
            <a:r>
              <a:rPr dirty="0" sz="1500" spc="-1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to</a:t>
            </a:r>
            <a:r>
              <a:rPr dirty="0" sz="1500" spc="-4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host</a:t>
            </a:r>
            <a:r>
              <a:rPr dirty="0" sz="1500" spc="-30">
                <a:latin typeface="Century Gothic"/>
                <a:cs typeface="Century Gothic"/>
              </a:rPr>
              <a:t> </a:t>
            </a:r>
            <a:r>
              <a:rPr dirty="0" sz="1500" spc="-150">
                <a:latin typeface="Century Gothic"/>
                <a:cs typeface="Century Gothic"/>
              </a:rPr>
              <a:t>a</a:t>
            </a:r>
            <a:r>
              <a:rPr dirty="0" sz="1500" spc="-35">
                <a:latin typeface="Century Gothic"/>
                <a:cs typeface="Century Gothic"/>
              </a:rPr>
              <a:t> </a:t>
            </a:r>
            <a:r>
              <a:rPr dirty="0" sz="1500" spc="-50">
                <a:latin typeface="Century Gothic"/>
                <a:cs typeface="Century Gothic"/>
              </a:rPr>
              <a:t>local</a:t>
            </a:r>
            <a:r>
              <a:rPr dirty="0" sz="1500" spc="-20">
                <a:latin typeface="Century Gothic"/>
                <a:cs typeface="Century Gothic"/>
              </a:rPr>
              <a:t> event</a:t>
            </a:r>
            <a:r>
              <a:rPr dirty="0" sz="1500" spc="-3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or</a:t>
            </a:r>
            <a:r>
              <a:rPr dirty="0" sz="1500" spc="-2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to</a:t>
            </a:r>
            <a:r>
              <a:rPr dirty="0" sz="1500" spc="-40">
                <a:latin typeface="Century Gothic"/>
                <a:cs typeface="Century Gothic"/>
              </a:rPr>
              <a:t> </a:t>
            </a:r>
            <a:r>
              <a:rPr dirty="0" sz="1500" spc="-10">
                <a:latin typeface="Century Gothic"/>
                <a:cs typeface="Century Gothic"/>
              </a:rPr>
              <a:t>purchase</a:t>
            </a:r>
            <a:r>
              <a:rPr dirty="0" sz="1500" spc="-35">
                <a:latin typeface="Century Gothic"/>
                <a:cs typeface="Century Gothic"/>
              </a:rPr>
              <a:t> </a:t>
            </a:r>
            <a:r>
              <a:rPr dirty="0" sz="1500" spc="-45">
                <a:latin typeface="Century Gothic"/>
                <a:cs typeface="Century Gothic"/>
              </a:rPr>
              <a:t>and</a:t>
            </a:r>
            <a:r>
              <a:rPr dirty="0" sz="1500" spc="-3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staff</a:t>
            </a:r>
            <a:r>
              <a:rPr dirty="0" sz="1500" spc="-20">
                <a:latin typeface="Century Gothic"/>
                <a:cs typeface="Century Gothic"/>
              </a:rPr>
              <a:t> </a:t>
            </a:r>
            <a:r>
              <a:rPr dirty="0" sz="1500" spc="-150">
                <a:latin typeface="Century Gothic"/>
                <a:cs typeface="Century Gothic"/>
              </a:rPr>
              <a:t>a</a:t>
            </a:r>
            <a:r>
              <a:rPr dirty="0" sz="1500" spc="-35">
                <a:latin typeface="Century Gothic"/>
                <a:cs typeface="Century Gothic"/>
              </a:rPr>
              <a:t> </a:t>
            </a:r>
            <a:r>
              <a:rPr dirty="0" sz="1500" spc="-10">
                <a:latin typeface="Century Gothic"/>
                <a:cs typeface="Century Gothic"/>
              </a:rPr>
              <a:t>booth</a:t>
            </a:r>
            <a:r>
              <a:rPr dirty="0" sz="1500" spc="-40">
                <a:latin typeface="Century Gothic"/>
                <a:cs typeface="Century Gothic"/>
              </a:rPr>
              <a:t> </a:t>
            </a:r>
            <a:r>
              <a:rPr dirty="0" sz="1500" spc="-35">
                <a:latin typeface="Century Gothic"/>
                <a:cs typeface="Century Gothic"/>
              </a:rPr>
              <a:t>at</a:t>
            </a:r>
            <a:r>
              <a:rPr dirty="0" sz="1500" spc="-30">
                <a:latin typeface="Century Gothic"/>
                <a:cs typeface="Century Gothic"/>
              </a:rPr>
              <a:t> </a:t>
            </a:r>
            <a:r>
              <a:rPr dirty="0" sz="1500" spc="-50">
                <a:latin typeface="Century Gothic"/>
                <a:cs typeface="Century Gothic"/>
              </a:rPr>
              <a:t>a </a:t>
            </a:r>
            <a:r>
              <a:rPr dirty="0" sz="1500">
                <a:latin typeface="Century Gothic"/>
                <a:cs typeface="Century Gothic"/>
              </a:rPr>
              <a:t>larger</a:t>
            </a:r>
            <a:r>
              <a:rPr dirty="0" sz="1500" spc="-10">
                <a:latin typeface="Century Gothic"/>
                <a:cs typeface="Century Gothic"/>
              </a:rPr>
              <a:t> </a:t>
            </a:r>
            <a:r>
              <a:rPr dirty="0" sz="1500" spc="-20">
                <a:latin typeface="Century Gothic"/>
                <a:cs typeface="Century Gothic"/>
              </a:rPr>
              <a:t>event</a:t>
            </a:r>
            <a:r>
              <a:rPr dirty="0" sz="1500" spc="-1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to</a:t>
            </a:r>
            <a:r>
              <a:rPr dirty="0" sz="1500" spc="-2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raise</a:t>
            </a:r>
            <a:r>
              <a:rPr dirty="0" sz="1500" spc="-20">
                <a:latin typeface="Century Gothic"/>
                <a:cs typeface="Century Gothic"/>
              </a:rPr>
              <a:t> </a:t>
            </a:r>
            <a:r>
              <a:rPr dirty="0" sz="1500" spc="-10">
                <a:latin typeface="Century Gothic"/>
                <a:cs typeface="Century Gothic"/>
              </a:rPr>
              <a:t>awareness</a:t>
            </a:r>
            <a:r>
              <a:rPr dirty="0" sz="1500" spc="-20">
                <a:latin typeface="Century Gothic"/>
                <a:cs typeface="Century Gothic"/>
              </a:rPr>
              <a:t> </a:t>
            </a:r>
            <a:r>
              <a:rPr dirty="0" sz="1500" spc="-25">
                <a:latin typeface="Century Gothic"/>
                <a:cs typeface="Century Gothic"/>
              </a:rPr>
              <a:t>about</a:t>
            </a:r>
            <a:r>
              <a:rPr dirty="0" sz="1500" spc="-10">
                <a:latin typeface="Century Gothic"/>
                <a:cs typeface="Century Gothic"/>
              </a:rPr>
              <a:t> </a:t>
            </a:r>
            <a:r>
              <a:rPr dirty="0" sz="1500" spc="-65">
                <a:latin typeface="Century Gothic"/>
                <a:cs typeface="Century Gothic"/>
              </a:rPr>
              <a:t>Medicaid/PeachCare</a:t>
            </a:r>
            <a:r>
              <a:rPr dirty="0" sz="1500" spc="-2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for</a:t>
            </a:r>
            <a:r>
              <a:rPr dirty="0" sz="1500" spc="-10">
                <a:latin typeface="Century Gothic"/>
                <a:cs typeface="Century Gothic"/>
              </a:rPr>
              <a:t> </a:t>
            </a:r>
            <a:r>
              <a:rPr dirty="0" sz="1500" spc="70">
                <a:latin typeface="Century Gothic"/>
                <a:cs typeface="Century Gothic"/>
              </a:rPr>
              <a:t>Kids</a:t>
            </a:r>
            <a:r>
              <a:rPr dirty="0" baseline="22222" sz="1500" spc="104">
                <a:latin typeface="Century Gothic"/>
                <a:cs typeface="Century Gothic"/>
              </a:rPr>
              <a:t>®</a:t>
            </a:r>
            <a:r>
              <a:rPr dirty="0" baseline="22222" sz="1500" spc="187">
                <a:latin typeface="Century Gothic"/>
                <a:cs typeface="Century Gothic"/>
              </a:rPr>
              <a:t> </a:t>
            </a:r>
            <a:r>
              <a:rPr dirty="0" sz="1500" spc="-10">
                <a:latin typeface="Century Gothic"/>
                <a:cs typeface="Century Gothic"/>
              </a:rPr>
              <a:t>redetermination.</a:t>
            </a:r>
            <a:endParaRPr sz="1500">
              <a:latin typeface="Century Gothic"/>
              <a:cs typeface="Century Gothic"/>
            </a:endParaRPr>
          </a:p>
          <a:p>
            <a:pPr marL="294005" marR="571500" indent="-231140">
              <a:lnSpc>
                <a:spcPct val="100000"/>
              </a:lnSpc>
              <a:spcBef>
                <a:spcPts val="1605"/>
              </a:spcBef>
              <a:buFont typeface="Arial"/>
              <a:buChar char="•"/>
              <a:tabLst>
                <a:tab pos="294005" algn="l"/>
              </a:tabLst>
            </a:pPr>
            <a:r>
              <a:rPr dirty="0" sz="1500" spc="180" b="1">
                <a:latin typeface="Calibri"/>
                <a:cs typeface="Calibri"/>
              </a:rPr>
              <a:t>$4,000</a:t>
            </a:r>
            <a:r>
              <a:rPr dirty="0" sz="1500" spc="130" b="1">
                <a:latin typeface="Calibri"/>
                <a:cs typeface="Calibri"/>
              </a:rPr>
              <a:t> </a:t>
            </a:r>
            <a:r>
              <a:rPr dirty="0" sz="1500" spc="185" b="1">
                <a:latin typeface="Calibri"/>
                <a:cs typeface="Calibri"/>
              </a:rPr>
              <a:t>community</a:t>
            </a:r>
            <a:r>
              <a:rPr dirty="0" sz="1500" spc="135" b="1">
                <a:latin typeface="Calibri"/>
                <a:cs typeface="Calibri"/>
              </a:rPr>
              <a:t> </a:t>
            </a:r>
            <a:r>
              <a:rPr dirty="0" sz="1500" spc="120" b="1">
                <a:latin typeface="Calibri"/>
                <a:cs typeface="Calibri"/>
              </a:rPr>
              <a:t>staff</a:t>
            </a:r>
            <a:r>
              <a:rPr dirty="0" sz="1500" spc="150" b="1">
                <a:latin typeface="Calibri"/>
                <a:cs typeface="Calibri"/>
              </a:rPr>
              <a:t> </a:t>
            </a:r>
            <a:r>
              <a:rPr dirty="0" sz="1500" spc="175" b="1">
                <a:latin typeface="Calibri"/>
                <a:cs typeface="Calibri"/>
              </a:rPr>
              <a:t>supplement</a:t>
            </a:r>
            <a:r>
              <a:rPr dirty="0" sz="1500" spc="155" b="1">
                <a:latin typeface="Calibri"/>
                <a:cs typeface="Calibri"/>
              </a:rPr>
              <a:t> </a:t>
            </a:r>
            <a:r>
              <a:rPr dirty="0" sz="1500" spc="135" b="1">
                <a:latin typeface="Calibri"/>
                <a:cs typeface="Calibri"/>
              </a:rPr>
              <a:t>grant:</a:t>
            </a:r>
            <a:r>
              <a:rPr dirty="0" sz="1500" spc="155" b="1">
                <a:latin typeface="Calibri"/>
                <a:cs typeface="Calibri"/>
              </a:rPr>
              <a:t> </a:t>
            </a:r>
            <a:r>
              <a:rPr dirty="0" sz="1500">
                <a:latin typeface="Century Gothic"/>
                <a:cs typeface="Century Gothic"/>
              </a:rPr>
              <a:t>to</a:t>
            </a:r>
            <a:r>
              <a:rPr dirty="0" sz="1500" spc="1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supplement</a:t>
            </a:r>
            <a:r>
              <a:rPr dirty="0" sz="1500" spc="3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community</a:t>
            </a:r>
            <a:r>
              <a:rPr dirty="0" sz="1500" spc="2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worker</a:t>
            </a:r>
            <a:r>
              <a:rPr dirty="0" sz="1500" spc="35">
                <a:latin typeface="Century Gothic"/>
                <a:cs typeface="Century Gothic"/>
              </a:rPr>
              <a:t> </a:t>
            </a:r>
            <a:r>
              <a:rPr dirty="0" sz="1500" spc="50">
                <a:latin typeface="Century Gothic"/>
                <a:cs typeface="Century Gothic"/>
              </a:rPr>
              <a:t>time</a:t>
            </a:r>
            <a:r>
              <a:rPr dirty="0" sz="1500" spc="20">
                <a:latin typeface="Century Gothic"/>
                <a:cs typeface="Century Gothic"/>
              </a:rPr>
              <a:t> </a:t>
            </a:r>
            <a:r>
              <a:rPr dirty="0" sz="1500" spc="-25">
                <a:latin typeface="Century Gothic"/>
                <a:cs typeface="Century Gothic"/>
              </a:rPr>
              <a:t>to </a:t>
            </a:r>
            <a:r>
              <a:rPr dirty="0" sz="1500" spc="-35">
                <a:latin typeface="Century Gothic"/>
                <a:cs typeface="Century Gothic"/>
              </a:rPr>
              <a:t>conduct</a:t>
            </a:r>
            <a:r>
              <a:rPr dirty="0" sz="1500" spc="-30">
                <a:latin typeface="Century Gothic"/>
                <a:cs typeface="Century Gothic"/>
              </a:rPr>
              <a:t> </a:t>
            </a:r>
            <a:r>
              <a:rPr dirty="0" sz="1500" spc="-25">
                <a:latin typeface="Century Gothic"/>
                <a:cs typeface="Century Gothic"/>
              </a:rPr>
              <a:t>outreach</a:t>
            </a:r>
            <a:r>
              <a:rPr dirty="0" sz="1500" spc="-50">
                <a:latin typeface="Century Gothic"/>
                <a:cs typeface="Century Gothic"/>
              </a:rPr>
              <a:t> </a:t>
            </a:r>
            <a:r>
              <a:rPr dirty="0" sz="1500" spc="70">
                <a:latin typeface="Century Gothic"/>
                <a:cs typeface="Century Gothic"/>
              </a:rPr>
              <a:t>within</a:t>
            </a:r>
            <a:r>
              <a:rPr dirty="0" sz="1500" spc="-4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the</a:t>
            </a:r>
            <a:r>
              <a:rPr dirty="0" sz="1500" spc="-35">
                <a:latin typeface="Century Gothic"/>
                <a:cs typeface="Century Gothic"/>
              </a:rPr>
              <a:t> </a:t>
            </a:r>
            <a:r>
              <a:rPr dirty="0" sz="1500" spc="-10">
                <a:latin typeface="Century Gothic"/>
                <a:cs typeface="Century Gothic"/>
              </a:rPr>
              <a:t>community.</a:t>
            </a:r>
            <a:endParaRPr sz="15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65"/>
              <a:t>Grant</a:t>
            </a:r>
            <a:r>
              <a:rPr dirty="0" sz="3200" spc="-340"/>
              <a:t> </a:t>
            </a:r>
            <a:r>
              <a:rPr dirty="0" sz="3200" spc="-80"/>
              <a:t>Publicity</a:t>
            </a:r>
            <a:endParaRPr sz="3200"/>
          </a:p>
        </p:txBody>
      </p:sp>
      <p:sp>
        <p:nvSpPr>
          <p:cNvPr id="3" name="object 3" descr=""/>
          <p:cNvSpPr txBox="1"/>
          <p:nvPr/>
        </p:nvSpPr>
        <p:spPr>
          <a:xfrm>
            <a:off x="557697" y="2638842"/>
            <a:ext cx="3761740" cy="3342004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812165">
              <a:lnSpc>
                <a:spcPts val="1700"/>
              </a:lnSpc>
              <a:spcBef>
                <a:spcPts val="240"/>
              </a:spcBef>
            </a:pPr>
            <a:r>
              <a:rPr dirty="0" sz="1500" spc="55">
                <a:latin typeface="Century Gothic"/>
                <a:cs typeface="Century Gothic"/>
              </a:rPr>
              <a:t>The</a:t>
            </a:r>
            <a:r>
              <a:rPr dirty="0" sz="1500" spc="-35">
                <a:latin typeface="Century Gothic"/>
                <a:cs typeface="Century Gothic"/>
              </a:rPr>
              <a:t> </a:t>
            </a:r>
            <a:r>
              <a:rPr dirty="0" sz="1500" spc="-10">
                <a:latin typeface="Century Gothic"/>
                <a:cs typeface="Century Gothic"/>
              </a:rPr>
              <a:t>availability</a:t>
            </a:r>
            <a:r>
              <a:rPr dirty="0" sz="1500" spc="-3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of</a:t>
            </a:r>
            <a:r>
              <a:rPr dirty="0" sz="1500" spc="-1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the</a:t>
            </a:r>
            <a:r>
              <a:rPr dirty="0" sz="1500" spc="-3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grant</a:t>
            </a:r>
            <a:r>
              <a:rPr dirty="0" sz="1500" spc="-25">
                <a:latin typeface="Century Gothic"/>
                <a:cs typeface="Century Gothic"/>
              </a:rPr>
              <a:t> was </a:t>
            </a:r>
            <a:r>
              <a:rPr dirty="0" sz="1500">
                <a:latin typeface="Century Gothic"/>
                <a:cs typeface="Century Gothic"/>
              </a:rPr>
              <a:t>promoted</a:t>
            </a:r>
            <a:r>
              <a:rPr dirty="0" sz="1500" spc="-75">
                <a:latin typeface="Century Gothic"/>
                <a:cs typeface="Century Gothic"/>
              </a:rPr>
              <a:t> </a:t>
            </a:r>
            <a:r>
              <a:rPr dirty="0" sz="1500" spc="95">
                <a:latin typeface="Century Gothic"/>
                <a:cs typeface="Century Gothic"/>
              </a:rPr>
              <a:t>in</a:t>
            </a:r>
            <a:r>
              <a:rPr dirty="0" sz="1500" spc="-80">
                <a:latin typeface="Century Gothic"/>
                <a:cs typeface="Century Gothic"/>
              </a:rPr>
              <a:t> </a:t>
            </a:r>
            <a:r>
              <a:rPr dirty="0" sz="1500" spc="-10">
                <a:latin typeface="Century Gothic"/>
                <a:cs typeface="Century Gothic"/>
              </a:rPr>
              <a:t>several</a:t>
            </a:r>
            <a:r>
              <a:rPr dirty="0" sz="1500" spc="-50">
                <a:latin typeface="Century Gothic"/>
                <a:cs typeface="Century Gothic"/>
              </a:rPr>
              <a:t> </a:t>
            </a:r>
            <a:r>
              <a:rPr dirty="0" sz="1500" spc="-20">
                <a:latin typeface="Century Gothic"/>
                <a:cs typeface="Century Gothic"/>
              </a:rPr>
              <a:t>ways:</a:t>
            </a:r>
            <a:endParaRPr sz="1500">
              <a:latin typeface="Century Gothic"/>
              <a:cs typeface="Century Gothic"/>
            </a:endParaRPr>
          </a:p>
          <a:p>
            <a:pPr marL="243204" marR="232410" indent="-231140">
              <a:lnSpc>
                <a:spcPct val="96000"/>
              </a:lnSpc>
              <a:spcBef>
                <a:spcPts val="1739"/>
              </a:spcBef>
              <a:buFont typeface="Arial"/>
              <a:buChar char="•"/>
              <a:tabLst>
                <a:tab pos="243204" algn="l"/>
              </a:tabLst>
            </a:pPr>
            <a:r>
              <a:rPr dirty="0" sz="1500" spc="-50">
                <a:latin typeface="Century Gothic"/>
                <a:cs typeface="Century Gothic"/>
              </a:rPr>
              <a:t>A</a:t>
            </a:r>
            <a:r>
              <a:rPr dirty="0" sz="1500" spc="55">
                <a:latin typeface="Century Gothic"/>
                <a:cs typeface="Century Gothic"/>
              </a:rPr>
              <a:t> </a:t>
            </a:r>
            <a:r>
              <a:rPr dirty="0" u="heavy" sz="1500">
                <a:solidFill>
                  <a:srgbClr val="228848"/>
                </a:solidFill>
                <a:uFill>
                  <a:solidFill>
                    <a:srgbClr val="228848"/>
                  </a:solidFill>
                </a:uFill>
                <a:latin typeface="Century Gothic"/>
                <a:cs typeface="Century Gothic"/>
              </a:rPr>
              <a:t>press</a:t>
            </a:r>
            <a:r>
              <a:rPr dirty="0" u="heavy" sz="1500" spc="70">
                <a:solidFill>
                  <a:srgbClr val="228848"/>
                </a:solidFill>
                <a:uFill>
                  <a:solidFill>
                    <a:srgbClr val="228848"/>
                  </a:solidFill>
                </a:uFill>
                <a:latin typeface="Century Gothic"/>
                <a:cs typeface="Century Gothic"/>
              </a:rPr>
              <a:t> </a:t>
            </a:r>
            <a:r>
              <a:rPr dirty="0" u="heavy" sz="1500" spc="-20">
                <a:solidFill>
                  <a:srgbClr val="228848"/>
                </a:solidFill>
                <a:uFill>
                  <a:solidFill>
                    <a:srgbClr val="228848"/>
                  </a:solidFill>
                </a:uFill>
                <a:latin typeface="Century Gothic"/>
                <a:cs typeface="Century Gothic"/>
              </a:rPr>
              <a:t>release</a:t>
            </a:r>
            <a:r>
              <a:rPr dirty="0" u="none" sz="1500" spc="70">
                <a:solidFill>
                  <a:srgbClr val="228848"/>
                </a:solidFill>
                <a:latin typeface="Century Gothic"/>
                <a:cs typeface="Century Gothic"/>
              </a:rPr>
              <a:t> </a:t>
            </a:r>
            <a:r>
              <a:rPr dirty="0" u="none" sz="1500">
                <a:latin typeface="Century Gothic"/>
                <a:cs typeface="Century Gothic"/>
              </a:rPr>
              <a:t>distributed</a:t>
            </a:r>
            <a:r>
              <a:rPr dirty="0" u="none" sz="1500" spc="70">
                <a:latin typeface="Century Gothic"/>
                <a:cs typeface="Century Gothic"/>
              </a:rPr>
              <a:t> </a:t>
            </a:r>
            <a:r>
              <a:rPr dirty="0" u="none" sz="1500">
                <a:latin typeface="Century Gothic"/>
                <a:cs typeface="Century Gothic"/>
              </a:rPr>
              <a:t>by</a:t>
            </a:r>
            <a:r>
              <a:rPr dirty="0" u="none" sz="1500" spc="75">
                <a:latin typeface="Century Gothic"/>
                <a:cs typeface="Century Gothic"/>
              </a:rPr>
              <a:t> </a:t>
            </a:r>
            <a:r>
              <a:rPr dirty="0" u="none" sz="1500" spc="105">
                <a:latin typeface="Century Gothic"/>
                <a:cs typeface="Century Gothic"/>
              </a:rPr>
              <a:t>DHS </a:t>
            </a:r>
            <a:r>
              <a:rPr dirty="0" u="none" sz="1500" spc="-40">
                <a:latin typeface="Century Gothic"/>
                <a:cs typeface="Century Gothic"/>
              </a:rPr>
              <a:t>and</a:t>
            </a:r>
            <a:r>
              <a:rPr dirty="0" u="none" sz="1500" spc="-5">
                <a:latin typeface="Century Gothic"/>
                <a:cs typeface="Century Gothic"/>
              </a:rPr>
              <a:t> </a:t>
            </a:r>
            <a:r>
              <a:rPr dirty="0" u="none" sz="1500" spc="95">
                <a:latin typeface="Century Gothic"/>
                <a:cs typeface="Century Gothic"/>
              </a:rPr>
              <a:t>HOPE</a:t>
            </a:r>
            <a:r>
              <a:rPr dirty="0" u="none" sz="1500" spc="-20">
                <a:latin typeface="Century Gothic"/>
                <a:cs typeface="Century Gothic"/>
              </a:rPr>
              <a:t> </a:t>
            </a:r>
            <a:r>
              <a:rPr dirty="0" u="none" sz="1500">
                <a:latin typeface="Century Gothic"/>
                <a:cs typeface="Century Gothic"/>
              </a:rPr>
              <a:t>for</a:t>
            </a:r>
            <a:r>
              <a:rPr dirty="0" u="none" sz="1500" spc="10">
                <a:latin typeface="Century Gothic"/>
                <a:cs typeface="Century Gothic"/>
              </a:rPr>
              <a:t> </a:t>
            </a:r>
            <a:r>
              <a:rPr dirty="0" u="none" sz="1500" spc="-50">
                <a:latin typeface="Century Gothic"/>
                <a:cs typeface="Century Gothic"/>
              </a:rPr>
              <a:t>Georgia</a:t>
            </a:r>
            <a:r>
              <a:rPr dirty="0" u="none" sz="1500" spc="-5">
                <a:latin typeface="Century Gothic"/>
                <a:cs typeface="Century Gothic"/>
              </a:rPr>
              <a:t> </a:t>
            </a:r>
            <a:r>
              <a:rPr dirty="0" u="none" sz="1500">
                <a:latin typeface="Century Gothic"/>
                <a:cs typeface="Century Gothic"/>
              </a:rPr>
              <a:t>Moms</a:t>
            </a:r>
            <a:r>
              <a:rPr dirty="0" u="none" sz="1500" spc="-5">
                <a:latin typeface="Century Gothic"/>
                <a:cs typeface="Century Gothic"/>
              </a:rPr>
              <a:t> </a:t>
            </a:r>
            <a:r>
              <a:rPr dirty="0" u="none" sz="1500">
                <a:latin typeface="Century Gothic"/>
                <a:cs typeface="Century Gothic"/>
              </a:rPr>
              <a:t>to</a:t>
            </a:r>
            <a:r>
              <a:rPr dirty="0" u="none" sz="1500" spc="-10">
                <a:latin typeface="Century Gothic"/>
                <a:cs typeface="Century Gothic"/>
              </a:rPr>
              <a:t> </a:t>
            </a:r>
            <a:r>
              <a:rPr dirty="0" u="none" sz="1500" spc="-25">
                <a:latin typeface="Century Gothic"/>
                <a:cs typeface="Century Gothic"/>
              </a:rPr>
              <a:t>the </a:t>
            </a:r>
            <a:r>
              <a:rPr dirty="0" u="none" sz="1500" spc="-10">
                <a:latin typeface="Century Gothic"/>
                <a:cs typeface="Century Gothic"/>
              </a:rPr>
              <a:t>media</a:t>
            </a:r>
            <a:r>
              <a:rPr dirty="0" u="none" sz="1500" spc="-45">
                <a:latin typeface="Century Gothic"/>
                <a:cs typeface="Century Gothic"/>
              </a:rPr>
              <a:t> and</a:t>
            </a:r>
            <a:r>
              <a:rPr dirty="0" u="none" sz="1500" spc="-40">
                <a:latin typeface="Century Gothic"/>
                <a:cs typeface="Century Gothic"/>
              </a:rPr>
              <a:t> </a:t>
            </a:r>
            <a:r>
              <a:rPr dirty="0" u="none" sz="1500" spc="-10">
                <a:latin typeface="Century Gothic"/>
                <a:cs typeface="Century Gothic"/>
              </a:rPr>
              <a:t>approximately</a:t>
            </a:r>
            <a:r>
              <a:rPr dirty="0" u="none" sz="1500" spc="-45">
                <a:latin typeface="Century Gothic"/>
                <a:cs typeface="Century Gothic"/>
              </a:rPr>
              <a:t> </a:t>
            </a:r>
            <a:r>
              <a:rPr dirty="0" u="none" sz="1500" spc="55">
                <a:latin typeface="Century Gothic"/>
                <a:cs typeface="Century Gothic"/>
              </a:rPr>
              <a:t>200 </a:t>
            </a:r>
            <a:r>
              <a:rPr dirty="0" u="none" sz="1500">
                <a:latin typeface="Century Gothic"/>
                <a:cs typeface="Century Gothic"/>
              </a:rPr>
              <a:t>community</a:t>
            </a:r>
            <a:r>
              <a:rPr dirty="0" u="none" sz="1500" spc="210">
                <a:latin typeface="Century Gothic"/>
                <a:cs typeface="Century Gothic"/>
              </a:rPr>
              <a:t> </a:t>
            </a:r>
            <a:r>
              <a:rPr dirty="0" u="none" sz="1500" spc="-10">
                <a:latin typeface="Century Gothic"/>
                <a:cs typeface="Century Gothic"/>
              </a:rPr>
              <a:t>partners.</a:t>
            </a:r>
            <a:endParaRPr sz="15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1500">
              <a:latin typeface="Century Gothic"/>
              <a:cs typeface="Century Gothic"/>
            </a:endParaRPr>
          </a:p>
          <a:p>
            <a:pPr marL="243204" marR="5080" indent="-231140">
              <a:lnSpc>
                <a:spcPts val="1700"/>
              </a:lnSpc>
              <a:buFont typeface="Arial"/>
              <a:buChar char="•"/>
              <a:tabLst>
                <a:tab pos="243204" algn="l"/>
              </a:tabLst>
            </a:pPr>
            <a:r>
              <a:rPr dirty="0" sz="1500" spc="-10">
                <a:latin typeface="Century Gothic"/>
                <a:cs typeface="Century Gothic"/>
              </a:rPr>
              <a:t>Social</a:t>
            </a:r>
            <a:r>
              <a:rPr dirty="0" sz="1500" spc="-20">
                <a:latin typeface="Century Gothic"/>
                <a:cs typeface="Century Gothic"/>
              </a:rPr>
              <a:t> </a:t>
            </a:r>
            <a:r>
              <a:rPr dirty="0" sz="1500" spc="-10">
                <a:latin typeface="Century Gothic"/>
                <a:cs typeface="Century Gothic"/>
              </a:rPr>
              <a:t>media</a:t>
            </a:r>
            <a:r>
              <a:rPr dirty="0" sz="1500" spc="-3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posts</a:t>
            </a:r>
            <a:r>
              <a:rPr dirty="0" sz="1500" spc="-3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on</a:t>
            </a:r>
            <a:r>
              <a:rPr dirty="0" sz="1500" spc="-40">
                <a:latin typeface="Century Gothic"/>
                <a:cs typeface="Century Gothic"/>
              </a:rPr>
              <a:t> </a:t>
            </a:r>
            <a:r>
              <a:rPr dirty="0" u="heavy" sz="1500" spc="135">
                <a:solidFill>
                  <a:srgbClr val="228848"/>
                </a:solidFill>
                <a:uFill>
                  <a:solidFill>
                    <a:srgbClr val="228848"/>
                  </a:solidFill>
                </a:uFill>
                <a:latin typeface="Century Gothic"/>
                <a:cs typeface="Century Gothic"/>
              </a:rPr>
              <a:t>DHS</a:t>
            </a:r>
            <a:r>
              <a:rPr dirty="0" u="none" sz="1500" spc="-30">
                <a:solidFill>
                  <a:srgbClr val="228848"/>
                </a:solidFill>
                <a:latin typeface="Century Gothic"/>
                <a:cs typeface="Century Gothic"/>
              </a:rPr>
              <a:t> </a:t>
            </a:r>
            <a:r>
              <a:rPr dirty="0" u="none" sz="1500" spc="-40">
                <a:latin typeface="Century Gothic"/>
                <a:cs typeface="Century Gothic"/>
              </a:rPr>
              <a:t>and</a:t>
            </a:r>
            <a:r>
              <a:rPr dirty="0" u="none" sz="1500" spc="-30">
                <a:latin typeface="Century Gothic"/>
                <a:cs typeface="Century Gothic"/>
              </a:rPr>
              <a:t> </a:t>
            </a:r>
            <a:r>
              <a:rPr dirty="0" u="heavy" sz="1500" spc="80">
                <a:solidFill>
                  <a:srgbClr val="228848"/>
                </a:solidFill>
                <a:uFill>
                  <a:solidFill>
                    <a:srgbClr val="228848"/>
                  </a:solidFill>
                </a:uFill>
                <a:latin typeface="Century Gothic"/>
                <a:cs typeface="Century Gothic"/>
              </a:rPr>
              <a:t>HOPE</a:t>
            </a:r>
            <a:r>
              <a:rPr dirty="0" u="none" sz="1500" spc="80">
                <a:solidFill>
                  <a:srgbClr val="228848"/>
                </a:solidFill>
                <a:latin typeface="Century Gothic"/>
                <a:cs typeface="Century Gothic"/>
              </a:rPr>
              <a:t> </a:t>
            </a:r>
            <a:r>
              <a:rPr dirty="0" u="heavy" sz="1500">
                <a:solidFill>
                  <a:srgbClr val="228848"/>
                </a:solidFill>
                <a:uFill>
                  <a:solidFill>
                    <a:srgbClr val="228848"/>
                  </a:solidFill>
                </a:uFill>
                <a:latin typeface="Century Gothic"/>
                <a:cs typeface="Century Gothic"/>
              </a:rPr>
              <a:t>for</a:t>
            </a:r>
            <a:r>
              <a:rPr dirty="0" u="heavy" sz="1500" spc="50">
                <a:solidFill>
                  <a:srgbClr val="228848"/>
                </a:solidFill>
                <a:uFill>
                  <a:solidFill>
                    <a:srgbClr val="228848"/>
                  </a:solidFill>
                </a:uFill>
                <a:latin typeface="Century Gothic"/>
                <a:cs typeface="Century Gothic"/>
              </a:rPr>
              <a:t> </a:t>
            </a:r>
            <a:r>
              <a:rPr dirty="0" u="heavy" sz="1500" spc="-50">
                <a:solidFill>
                  <a:srgbClr val="228848"/>
                </a:solidFill>
                <a:uFill>
                  <a:solidFill>
                    <a:srgbClr val="228848"/>
                  </a:solidFill>
                </a:uFill>
                <a:latin typeface="Century Gothic"/>
                <a:cs typeface="Century Gothic"/>
              </a:rPr>
              <a:t>Georgia</a:t>
            </a:r>
            <a:r>
              <a:rPr dirty="0" u="heavy" sz="1500" spc="35">
                <a:solidFill>
                  <a:srgbClr val="228848"/>
                </a:solidFill>
                <a:uFill>
                  <a:solidFill>
                    <a:srgbClr val="228848"/>
                  </a:solidFill>
                </a:uFill>
                <a:latin typeface="Century Gothic"/>
                <a:cs typeface="Century Gothic"/>
              </a:rPr>
              <a:t> </a:t>
            </a:r>
            <a:r>
              <a:rPr dirty="0" u="heavy" sz="1500">
                <a:solidFill>
                  <a:srgbClr val="228848"/>
                </a:solidFill>
                <a:uFill>
                  <a:solidFill>
                    <a:srgbClr val="228848"/>
                  </a:solidFill>
                </a:uFill>
                <a:latin typeface="Century Gothic"/>
                <a:cs typeface="Century Gothic"/>
              </a:rPr>
              <a:t>Moms</a:t>
            </a:r>
            <a:r>
              <a:rPr dirty="0" u="none" sz="1500" spc="40">
                <a:solidFill>
                  <a:srgbClr val="228848"/>
                </a:solidFill>
                <a:latin typeface="Century Gothic"/>
                <a:cs typeface="Century Gothic"/>
              </a:rPr>
              <a:t> </a:t>
            </a:r>
            <a:r>
              <a:rPr dirty="0" u="none" sz="1500" spc="-10">
                <a:latin typeface="Century Gothic"/>
                <a:cs typeface="Century Gothic"/>
              </a:rPr>
              <a:t>channels.</a:t>
            </a:r>
            <a:endParaRPr sz="1500">
              <a:latin typeface="Century Gothic"/>
              <a:cs typeface="Century Gothic"/>
            </a:endParaRPr>
          </a:p>
          <a:p>
            <a:pPr marL="243204" marR="258445" indent="-231140">
              <a:lnSpc>
                <a:spcPct val="96400"/>
              </a:lnSpc>
              <a:spcBef>
                <a:spcPts val="1735"/>
              </a:spcBef>
              <a:buFont typeface="Arial"/>
              <a:buChar char="•"/>
              <a:tabLst>
                <a:tab pos="243204" algn="l"/>
              </a:tabLst>
            </a:pPr>
            <a:r>
              <a:rPr dirty="0" sz="1500">
                <a:latin typeface="Century Gothic"/>
                <a:cs typeface="Century Gothic"/>
              </a:rPr>
              <a:t>Presentations</a:t>
            </a:r>
            <a:r>
              <a:rPr dirty="0" sz="1500" spc="75">
                <a:latin typeface="Century Gothic"/>
                <a:cs typeface="Century Gothic"/>
              </a:rPr>
              <a:t> </a:t>
            </a:r>
            <a:r>
              <a:rPr dirty="0" sz="1500" spc="-35">
                <a:latin typeface="Century Gothic"/>
                <a:cs typeface="Century Gothic"/>
              </a:rPr>
              <a:t>at</a:t>
            </a:r>
            <a:r>
              <a:rPr dirty="0" sz="1500" spc="80">
                <a:latin typeface="Century Gothic"/>
                <a:cs typeface="Century Gothic"/>
              </a:rPr>
              <a:t> </a:t>
            </a:r>
            <a:r>
              <a:rPr dirty="0" sz="1500" spc="135">
                <a:latin typeface="Century Gothic"/>
                <a:cs typeface="Century Gothic"/>
              </a:rPr>
              <a:t>DHS</a:t>
            </a:r>
            <a:r>
              <a:rPr dirty="0" sz="1500" spc="85">
                <a:latin typeface="Century Gothic"/>
                <a:cs typeface="Century Gothic"/>
              </a:rPr>
              <a:t> </a:t>
            </a:r>
            <a:r>
              <a:rPr dirty="0" sz="1500" spc="-10">
                <a:latin typeface="Century Gothic"/>
                <a:cs typeface="Century Gothic"/>
              </a:rPr>
              <a:t>Community </a:t>
            </a:r>
            <a:r>
              <a:rPr dirty="0" sz="1500">
                <a:latin typeface="Century Gothic"/>
                <a:cs typeface="Century Gothic"/>
              </a:rPr>
              <a:t>Partner</a:t>
            </a:r>
            <a:r>
              <a:rPr dirty="0" sz="1500" spc="65">
                <a:latin typeface="Century Gothic"/>
                <a:cs typeface="Century Gothic"/>
              </a:rPr>
              <a:t> </a:t>
            </a:r>
            <a:r>
              <a:rPr dirty="0" sz="1500" spc="50">
                <a:latin typeface="Century Gothic"/>
                <a:cs typeface="Century Gothic"/>
              </a:rPr>
              <a:t>Briefings,</a:t>
            </a:r>
            <a:r>
              <a:rPr dirty="0" sz="1500" spc="7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the</a:t>
            </a:r>
            <a:r>
              <a:rPr dirty="0" sz="1500" spc="55">
                <a:latin typeface="Century Gothic"/>
                <a:cs typeface="Century Gothic"/>
              </a:rPr>
              <a:t> </a:t>
            </a:r>
            <a:r>
              <a:rPr dirty="0" sz="1500" spc="-10">
                <a:latin typeface="Century Gothic"/>
                <a:cs typeface="Century Gothic"/>
              </a:rPr>
              <a:t>Medicaid </a:t>
            </a:r>
            <a:r>
              <a:rPr dirty="0" sz="1500" spc="55">
                <a:latin typeface="Century Gothic"/>
                <a:cs typeface="Century Gothic"/>
              </a:rPr>
              <a:t>Unwinding</a:t>
            </a:r>
            <a:r>
              <a:rPr dirty="0" sz="1500" spc="-55">
                <a:latin typeface="Century Gothic"/>
                <a:cs typeface="Century Gothic"/>
              </a:rPr>
              <a:t> </a:t>
            </a:r>
            <a:r>
              <a:rPr dirty="0" sz="1500" spc="-35">
                <a:latin typeface="Century Gothic"/>
                <a:cs typeface="Century Gothic"/>
              </a:rPr>
              <a:t>Group,</a:t>
            </a:r>
            <a:r>
              <a:rPr dirty="0" sz="1500" spc="-30">
                <a:latin typeface="Century Gothic"/>
                <a:cs typeface="Century Gothic"/>
              </a:rPr>
              <a:t> </a:t>
            </a:r>
            <a:r>
              <a:rPr dirty="0" sz="1500" spc="-45">
                <a:latin typeface="Century Gothic"/>
                <a:cs typeface="Century Gothic"/>
              </a:rPr>
              <a:t>and</a:t>
            </a:r>
            <a:r>
              <a:rPr dirty="0" sz="1500" spc="-50">
                <a:latin typeface="Century Gothic"/>
                <a:cs typeface="Century Gothic"/>
              </a:rPr>
              <a:t> </a:t>
            </a:r>
            <a:r>
              <a:rPr dirty="0" sz="1500" spc="-10">
                <a:latin typeface="Century Gothic"/>
                <a:cs typeface="Century Gothic"/>
              </a:rPr>
              <a:t>HomeTown Health.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374417" y="2972989"/>
            <a:ext cx="3851910" cy="176339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L="12065" marR="5080">
              <a:lnSpc>
                <a:spcPct val="98900"/>
              </a:lnSpc>
              <a:spcBef>
                <a:spcPts val="130"/>
              </a:spcBef>
            </a:pPr>
            <a:r>
              <a:rPr dirty="0" sz="2300" spc="254" b="1">
                <a:latin typeface="Calibri"/>
                <a:cs typeface="Calibri"/>
              </a:rPr>
              <a:t>7</a:t>
            </a:r>
            <a:r>
              <a:rPr dirty="0" sz="2300" spc="95" b="1">
                <a:latin typeface="Calibri"/>
                <a:cs typeface="Calibri"/>
              </a:rPr>
              <a:t> </a:t>
            </a:r>
            <a:r>
              <a:rPr dirty="0" sz="2300" spc="315" b="1">
                <a:latin typeface="Calibri"/>
                <a:cs typeface="Calibri"/>
              </a:rPr>
              <a:t>news</a:t>
            </a:r>
            <a:r>
              <a:rPr dirty="0" sz="2300" spc="100" b="1">
                <a:latin typeface="Calibri"/>
                <a:cs typeface="Calibri"/>
              </a:rPr>
              <a:t> </a:t>
            </a:r>
            <a:r>
              <a:rPr dirty="0" sz="2300" spc="215" b="1">
                <a:latin typeface="Calibri"/>
                <a:cs typeface="Calibri"/>
              </a:rPr>
              <a:t>articles</a:t>
            </a:r>
            <a:r>
              <a:rPr dirty="0" sz="2300" spc="105" b="1">
                <a:latin typeface="Calibri"/>
                <a:cs typeface="Calibri"/>
              </a:rPr>
              <a:t> </a:t>
            </a:r>
            <a:r>
              <a:rPr dirty="0" sz="2300" spc="250" b="1">
                <a:latin typeface="Calibri"/>
                <a:cs typeface="Calibri"/>
              </a:rPr>
              <a:t>published </a:t>
            </a:r>
            <a:r>
              <a:rPr dirty="0" sz="2300" spc="260" b="1">
                <a:latin typeface="Calibri"/>
                <a:cs typeface="Calibri"/>
              </a:rPr>
              <a:t>with</a:t>
            </a:r>
            <a:r>
              <a:rPr dirty="0" sz="2300" spc="95" b="1">
                <a:latin typeface="Calibri"/>
                <a:cs typeface="Calibri"/>
              </a:rPr>
              <a:t> </a:t>
            </a:r>
            <a:r>
              <a:rPr dirty="0" sz="2300" spc="290" b="1">
                <a:latin typeface="Calibri"/>
                <a:cs typeface="Calibri"/>
              </a:rPr>
              <a:t>geographic </a:t>
            </a:r>
            <a:r>
              <a:rPr dirty="0" sz="2300" spc="285" b="1">
                <a:latin typeface="Calibri"/>
                <a:cs typeface="Calibri"/>
              </a:rPr>
              <a:t>coverage</a:t>
            </a:r>
            <a:r>
              <a:rPr dirty="0" sz="2300" spc="95" b="1">
                <a:latin typeface="Calibri"/>
                <a:cs typeface="Calibri"/>
              </a:rPr>
              <a:t> </a:t>
            </a:r>
            <a:r>
              <a:rPr dirty="0" sz="2300" spc="195" b="1">
                <a:latin typeface="Calibri"/>
                <a:cs typeface="Calibri"/>
              </a:rPr>
              <a:t>of</a:t>
            </a:r>
            <a:r>
              <a:rPr dirty="0" sz="2300" spc="114" b="1">
                <a:latin typeface="Calibri"/>
                <a:cs typeface="Calibri"/>
              </a:rPr>
              <a:t> </a:t>
            </a:r>
            <a:r>
              <a:rPr dirty="0" sz="2300" spc="254" b="1">
                <a:latin typeface="Calibri"/>
                <a:cs typeface="Calibri"/>
              </a:rPr>
              <a:t>the</a:t>
            </a:r>
            <a:r>
              <a:rPr dirty="0" sz="2300" spc="100" b="1">
                <a:latin typeface="Calibri"/>
                <a:cs typeface="Calibri"/>
              </a:rPr>
              <a:t> </a:t>
            </a:r>
            <a:r>
              <a:rPr dirty="0" sz="2300" spc="204" b="1">
                <a:latin typeface="Calibri"/>
                <a:cs typeface="Calibri"/>
              </a:rPr>
              <a:t>state </a:t>
            </a:r>
            <a:r>
              <a:rPr dirty="0" sz="2300" spc="260" b="1">
                <a:latin typeface="Calibri"/>
                <a:cs typeface="Calibri"/>
              </a:rPr>
              <a:t>with</a:t>
            </a:r>
            <a:r>
              <a:rPr dirty="0" sz="2300" spc="105" b="1">
                <a:latin typeface="Calibri"/>
                <a:cs typeface="Calibri"/>
              </a:rPr>
              <a:t> </a:t>
            </a:r>
            <a:r>
              <a:rPr dirty="0" sz="2300" spc="270" b="1">
                <a:latin typeface="Calibri"/>
                <a:cs typeface="Calibri"/>
              </a:rPr>
              <a:t>a</a:t>
            </a:r>
            <a:r>
              <a:rPr dirty="0" sz="2300" spc="105" b="1">
                <a:latin typeface="Calibri"/>
                <a:cs typeface="Calibri"/>
              </a:rPr>
              <a:t> </a:t>
            </a:r>
            <a:r>
              <a:rPr dirty="0" sz="2300" spc="215" b="1">
                <a:latin typeface="Calibri"/>
                <a:cs typeface="Calibri"/>
              </a:rPr>
              <a:t>potential</a:t>
            </a:r>
            <a:r>
              <a:rPr dirty="0" sz="2300" spc="114" b="1">
                <a:latin typeface="Calibri"/>
                <a:cs typeface="Calibri"/>
              </a:rPr>
              <a:t> </a:t>
            </a:r>
            <a:r>
              <a:rPr dirty="0" sz="2300" spc="215" b="1">
                <a:latin typeface="Calibri"/>
                <a:cs typeface="Calibri"/>
              </a:rPr>
              <a:t>to</a:t>
            </a:r>
            <a:r>
              <a:rPr dirty="0" sz="2300" spc="105" b="1">
                <a:latin typeface="Calibri"/>
                <a:cs typeface="Calibri"/>
              </a:rPr>
              <a:t> </a:t>
            </a:r>
            <a:r>
              <a:rPr dirty="0" sz="2300" spc="250" b="1">
                <a:latin typeface="Calibri"/>
                <a:cs typeface="Calibri"/>
              </a:rPr>
              <a:t>reach </a:t>
            </a:r>
            <a:r>
              <a:rPr dirty="0" sz="2300" spc="125" b="1">
                <a:solidFill>
                  <a:srgbClr val="228848"/>
                </a:solidFill>
                <a:latin typeface="Calibri"/>
                <a:cs typeface="Calibri"/>
              </a:rPr>
              <a:t>203,291</a:t>
            </a:r>
            <a:r>
              <a:rPr dirty="0" sz="2300" spc="105" b="1">
                <a:solidFill>
                  <a:srgbClr val="228848"/>
                </a:solidFill>
                <a:latin typeface="Calibri"/>
                <a:cs typeface="Calibri"/>
              </a:rPr>
              <a:t> </a:t>
            </a:r>
            <a:r>
              <a:rPr dirty="0" sz="2300" spc="165" b="1">
                <a:latin typeface="Calibri"/>
                <a:cs typeface="Calibri"/>
              </a:rPr>
              <a:t>visitors.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65"/>
              <a:t>Grant</a:t>
            </a:r>
            <a:r>
              <a:rPr dirty="0" sz="3200" spc="-315"/>
              <a:t> </a:t>
            </a:r>
            <a:r>
              <a:rPr dirty="0" sz="3200" spc="-80"/>
              <a:t>Application</a:t>
            </a:r>
            <a:r>
              <a:rPr dirty="0" sz="3200" spc="-290"/>
              <a:t> </a:t>
            </a:r>
            <a:r>
              <a:rPr dirty="0" sz="3200" spc="-50"/>
              <a:t>Materials</a:t>
            </a:r>
            <a:endParaRPr sz="3200"/>
          </a:p>
        </p:txBody>
      </p:sp>
      <p:grpSp>
        <p:nvGrpSpPr>
          <p:cNvPr id="3" name="object 3" descr=""/>
          <p:cNvGrpSpPr/>
          <p:nvPr/>
        </p:nvGrpSpPr>
        <p:grpSpPr>
          <a:xfrm>
            <a:off x="5462389" y="2871967"/>
            <a:ext cx="2026285" cy="2314575"/>
            <a:chOff x="5462389" y="2871967"/>
            <a:chExt cx="2026285" cy="231457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10677" y="2967107"/>
              <a:ext cx="1618880" cy="1671915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5466241" y="2875818"/>
              <a:ext cx="2018664" cy="2306955"/>
            </a:xfrm>
            <a:custGeom>
              <a:avLst/>
              <a:gdLst/>
              <a:ahLst/>
              <a:cxnLst/>
              <a:rect l="l" t="t" r="r" b="b"/>
              <a:pathLst>
                <a:path w="2018665" h="2306954">
                  <a:moveTo>
                    <a:pt x="0" y="0"/>
                  </a:moveTo>
                  <a:lnTo>
                    <a:pt x="2018519" y="0"/>
                  </a:lnTo>
                  <a:lnTo>
                    <a:pt x="2018519" y="2306592"/>
                  </a:lnTo>
                  <a:lnTo>
                    <a:pt x="0" y="2306592"/>
                  </a:lnTo>
                  <a:lnTo>
                    <a:pt x="0" y="0"/>
                  </a:lnTo>
                  <a:close/>
                </a:path>
              </a:pathLst>
            </a:custGeom>
            <a:ln w="7703">
              <a:solidFill>
                <a:srgbClr val="00497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5562074" y="5199162"/>
            <a:ext cx="1664970" cy="47117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372110" marR="5080" indent="-360045">
              <a:lnSpc>
                <a:spcPts val="1700"/>
              </a:lnSpc>
              <a:spcBef>
                <a:spcPts val="240"/>
              </a:spcBef>
            </a:pPr>
            <a:r>
              <a:rPr dirty="0" u="heavy" sz="1500" spc="-20">
                <a:solidFill>
                  <a:srgbClr val="228848"/>
                </a:solidFill>
                <a:uFill>
                  <a:solidFill>
                    <a:srgbClr val="228848"/>
                  </a:solidFill>
                </a:uFill>
                <a:latin typeface="Century Gothic"/>
                <a:cs typeface="Century Gothic"/>
              </a:rPr>
              <a:t>Grant</a:t>
            </a:r>
            <a:r>
              <a:rPr dirty="0" u="heavy" sz="1500" spc="-50">
                <a:solidFill>
                  <a:srgbClr val="228848"/>
                </a:solidFill>
                <a:uFill>
                  <a:solidFill>
                    <a:srgbClr val="228848"/>
                  </a:solidFill>
                </a:uFill>
                <a:latin typeface="Century Gothic"/>
                <a:cs typeface="Century Gothic"/>
              </a:rPr>
              <a:t> </a:t>
            </a:r>
            <a:r>
              <a:rPr dirty="0" u="heavy" sz="1500" spc="-10">
                <a:solidFill>
                  <a:srgbClr val="228848"/>
                </a:solidFill>
                <a:uFill>
                  <a:solidFill>
                    <a:srgbClr val="228848"/>
                  </a:solidFill>
                </a:uFill>
                <a:latin typeface="Century Gothic"/>
                <a:cs typeface="Century Gothic"/>
              </a:rPr>
              <a:t>Application</a:t>
            </a:r>
            <a:r>
              <a:rPr dirty="0" u="none" sz="1500" spc="-10">
                <a:solidFill>
                  <a:srgbClr val="228848"/>
                </a:solidFill>
                <a:latin typeface="Century Gothic"/>
                <a:cs typeface="Century Gothic"/>
              </a:rPr>
              <a:t> </a:t>
            </a:r>
            <a:r>
              <a:rPr dirty="0" u="heavy" sz="1500" spc="45">
                <a:solidFill>
                  <a:srgbClr val="228848"/>
                </a:solidFill>
                <a:uFill>
                  <a:solidFill>
                    <a:srgbClr val="228848"/>
                  </a:solidFill>
                </a:uFill>
                <a:latin typeface="Century Gothic"/>
                <a:cs typeface="Century Gothic"/>
              </a:rPr>
              <a:t>Summary</a:t>
            </a:r>
            <a:endParaRPr sz="1500">
              <a:latin typeface="Century Gothic"/>
              <a:cs typeface="Century Gothic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7652994" y="2864977"/>
            <a:ext cx="1884045" cy="2321560"/>
            <a:chOff x="7652994" y="2864977"/>
            <a:chExt cx="1884045" cy="232156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60695" y="3048368"/>
              <a:ext cx="1868180" cy="2130188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7656846" y="2868828"/>
              <a:ext cx="1876425" cy="2313940"/>
            </a:xfrm>
            <a:custGeom>
              <a:avLst/>
              <a:gdLst/>
              <a:ahLst/>
              <a:cxnLst/>
              <a:rect l="l" t="t" r="r" b="b"/>
              <a:pathLst>
                <a:path w="1876425" h="2313940">
                  <a:moveTo>
                    <a:pt x="0" y="0"/>
                  </a:moveTo>
                  <a:lnTo>
                    <a:pt x="1875878" y="0"/>
                  </a:lnTo>
                  <a:lnTo>
                    <a:pt x="1875878" y="2313582"/>
                  </a:lnTo>
                  <a:lnTo>
                    <a:pt x="0" y="2313582"/>
                  </a:lnTo>
                  <a:lnTo>
                    <a:pt x="0" y="0"/>
                  </a:lnTo>
                  <a:close/>
                </a:path>
              </a:pathLst>
            </a:custGeom>
            <a:ln w="7702">
              <a:solidFill>
                <a:srgbClr val="00497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7656236" y="5199162"/>
            <a:ext cx="1753235" cy="47117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407034" marR="5080" indent="-394970">
              <a:lnSpc>
                <a:spcPts val="1700"/>
              </a:lnSpc>
              <a:spcBef>
                <a:spcPts val="240"/>
              </a:spcBef>
            </a:pPr>
            <a:r>
              <a:rPr dirty="0" u="heavy" sz="1500" spc="-20">
                <a:solidFill>
                  <a:srgbClr val="228848"/>
                </a:solidFill>
                <a:uFill>
                  <a:solidFill>
                    <a:srgbClr val="228848"/>
                  </a:solidFill>
                </a:uFill>
                <a:latin typeface="Century Gothic"/>
                <a:cs typeface="Century Gothic"/>
              </a:rPr>
              <a:t>Grant</a:t>
            </a:r>
            <a:r>
              <a:rPr dirty="0" u="heavy" sz="1500" spc="-50">
                <a:solidFill>
                  <a:srgbClr val="228848"/>
                </a:solidFill>
                <a:uFill>
                  <a:solidFill>
                    <a:srgbClr val="228848"/>
                  </a:solidFill>
                </a:uFill>
                <a:latin typeface="Century Gothic"/>
                <a:cs typeface="Century Gothic"/>
              </a:rPr>
              <a:t> </a:t>
            </a:r>
            <a:r>
              <a:rPr dirty="0" u="heavy" sz="1500" spc="-10">
                <a:solidFill>
                  <a:srgbClr val="228848"/>
                </a:solidFill>
                <a:uFill>
                  <a:solidFill>
                    <a:srgbClr val="228848"/>
                  </a:solidFill>
                </a:uFill>
                <a:latin typeface="Century Gothic"/>
                <a:cs typeface="Century Gothic"/>
              </a:rPr>
              <a:t>Applications</a:t>
            </a:r>
            <a:r>
              <a:rPr dirty="0" u="none" sz="1500" spc="-10">
                <a:solidFill>
                  <a:srgbClr val="228848"/>
                </a:solidFill>
                <a:latin typeface="Century Gothic"/>
                <a:cs typeface="Century Gothic"/>
              </a:rPr>
              <a:t> </a:t>
            </a:r>
            <a:r>
              <a:rPr dirty="0" u="heavy" sz="1500" spc="-10">
                <a:solidFill>
                  <a:srgbClr val="228848"/>
                </a:solidFill>
                <a:uFill>
                  <a:solidFill>
                    <a:srgbClr val="228848"/>
                  </a:solidFill>
                </a:uFill>
                <a:latin typeface="Century Gothic"/>
                <a:cs typeface="Century Gothic"/>
              </a:rPr>
              <a:t>Questions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50239" y="2684562"/>
            <a:ext cx="4328160" cy="1805939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243204" marR="95250" indent="-231140">
              <a:lnSpc>
                <a:spcPct val="97300"/>
              </a:lnSpc>
              <a:spcBef>
                <a:spcPts val="150"/>
              </a:spcBef>
              <a:buFont typeface="Arial"/>
              <a:buChar char="•"/>
              <a:tabLst>
                <a:tab pos="243204" algn="l"/>
              </a:tabLst>
            </a:pPr>
            <a:r>
              <a:rPr dirty="0" sz="1500">
                <a:latin typeface="Century Gothic"/>
                <a:cs typeface="Century Gothic"/>
              </a:rPr>
              <a:t>Questions</a:t>
            </a:r>
            <a:r>
              <a:rPr dirty="0" sz="1500" spc="5">
                <a:latin typeface="Century Gothic"/>
                <a:cs typeface="Century Gothic"/>
              </a:rPr>
              <a:t> </a:t>
            </a:r>
            <a:r>
              <a:rPr dirty="0" sz="1500" spc="-25">
                <a:latin typeface="Century Gothic"/>
                <a:cs typeface="Century Gothic"/>
              </a:rPr>
              <a:t>about</a:t>
            </a:r>
            <a:r>
              <a:rPr dirty="0" sz="1500" spc="1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the</a:t>
            </a:r>
            <a:r>
              <a:rPr dirty="0" sz="1500" spc="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grant</a:t>
            </a:r>
            <a:r>
              <a:rPr dirty="0" sz="1500" spc="1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were</a:t>
            </a:r>
            <a:r>
              <a:rPr dirty="0" sz="1500" spc="5">
                <a:latin typeface="Century Gothic"/>
                <a:cs typeface="Century Gothic"/>
              </a:rPr>
              <a:t> </a:t>
            </a:r>
            <a:r>
              <a:rPr dirty="0" sz="1500" spc="-10">
                <a:latin typeface="Century Gothic"/>
                <a:cs typeface="Century Gothic"/>
              </a:rPr>
              <a:t>answered </a:t>
            </a:r>
            <a:r>
              <a:rPr dirty="0" sz="1500" spc="-40">
                <a:latin typeface="Century Gothic"/>
                <a:cs typeface="Century Gothic"/>
              </a:rPr>
              <a:t>via</a:t>
            </a:r>
            <a:r>
              <a:rPr dirty="0" sz="1500" spc="-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email</a:t>
            </a:r>
            <a:r>
              <a:rPr dirty="0" sz="1500" spc="15">
                <a:latin typeface="Century Gothic"/>
                <a:cs typeface="Century Gothic"/>
              </a:rPr>
              <a:t> </a:t>
            </a:r>
            <a:r>
              <a:rPr dirty="0" sz="1500" spc="-45">
                <a:latin typeface="Century Gothic"/>
                <a:cs typeface="Century Gothic"/>
              </a:rPr>
              <a:t>and</a:t>
            </a:r>
            <a:r>
              <a:rPr dirty="0" sz="1500">
                <a:latin typeface="Century Gothic"/>
                <a:cs typeface="Century Gothic"/>
              </a:rPr>
              <a:t> </a:t>
            </a:r>
            <a:r>
              <a:rPr dirty="0" sz="1500" spc="50">
                <a:latin typeface="Century Gothic"/>
                <a:cs typeface="Century Gothic"/>
              </a:rPr>
              <a:t>during</a:t>
            </a:r>
            <a:r>
              <a:rPr dirty="0" sz="1500">
                <a:latin typeface="Century Gothic"/>
                <a:cs typeface="Century Gothic"/>
              </a:rPr>
              <a:t> </a:t>
            </a:r>
            <a:r>
              <a:rPr dirty="0" sz="1500" spc="-150">
                <a:latin typeface="Century Gothic"/>
                <a:cs typeface="Century Gothic"/>
              </a:rPr>
              <a:t>a</a:t>
            </a:r>
            <a:r>
              <a:rPr dirty="0" sz="1500" spc="-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Community </a:t>
            </a:r>
            <a:r>
              <a:rPr dirty="0" sz="1500" spc="-10">
                <a:latin typeface="Century Gothic"/>
                <a:cs typeface="Century Gothic"/>
              </a:rPr>
              <a:t>Partner </a:t>
            </a:r>
            <a:r>
              <a:rPr dirty="0" sz="1500" spc="65">
                <a:latin typeface="Century Gothic"/>
                <a:cs typeface="Century Gothic"/>
              </a:rPr>
              <a:t>Briefing</a:t>
            </a:r>
            <a:r>
              <a:rPr dirty="0" sz="1500" spc="-5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on</a:t>
            </a:r>
            <a:r>
              <a:rPr dirty="0" sz="1500" spc="-60">
                <a:latin typeface="Century Gothic"/>
                <a:cs typeface="Century Gothic"/>
              </a:rPr>
              <a:t> </a:t>
            </a:r>
            <a:r>
              <a:rPr dirty="0" sz="1500" spc="-10">
                <a:latin typeface="Century Gothic"/>
                <a:cs typeface="Century Gothic"/>
              </a:rPr>
              <a:t>January</a:t>
            </a:r>
            <a:r>
              <a:rPr dirty="0" sz="1500" spc="-50">
                <a:latin typeface="Century Gothic"/>
                <a:cs typeface="Century Gothic"/>
              </a:rPr>
              <a:t> </a:t>
            </a:r>
            <a:r>
              <a:rPr dirty="0" sz="1500" spc="-25">
                <a:latin typeface="Century Gothic"/>
                <a:cs typeface="Century Gothic"/>
              </a:rPr>
              <a:t>26.</a:t>
            </a:r>
            <a:endParaRPr sz="1500">
              <a:latin typeface="Century Gothic"/>
              <a:cs typeface="Century Gothic"/>
            </a:endParaRPr>
          </a:p>
          <a:p>
            <a:pPr marL="243204" marR="5080" indent="-231140">
              <a:lnSpc>
                <a:spcPct val="98700"/>
              </a:lnSpc>
              <a:spcBef>
                <a:spcPts val="1605"/>
              </a:spcBef>
              <a:buFont typeface="Arial"/>
              <a:buChar char="•"/>
              <a:tabLst>
                <a:tab pos="243204" algn="l"/>
              </a:tabLst>
            </a:pPr>
            <a:r>
              <a:rPr dirty="0" sz="1500" spc="-50">
                <a:latin typeface="Century Gothic"/>
                <a:cs typeface="Century Gothic"/>
              </a:rPr>
              <a:t>A</a:t>
            </a:r>
            <a:r>
              <a:rPr dirty="0" sz="1500" spc="-55">
                <a:latin typeface="Century Gothic"/>
                <a:cs typeface="Century Gothic"/>
              </a:rPr>
              <a:t> </a:t>
            </a:r>
            <a:r>
              <a:rPr dirty="0" u="heavy" sz="1500" spc="-20">
                <a:solidFill>
                  <a:srgbClr val="228848"/>
                </a:solidFill>
                <a:uFill>
                  <a:solidFill>
                    <a:srgbClr val="228848"/>
                  </a:solidFill>
                </a:uFill>
                <a:latin typeface="Century Gothic"/>
                <a:cs typeface="Century Gothic"/>
              </a:rPr>
              <a:t>Grant</a:t>
            </a:r>
            <a:r>
              <a:rPr dirty="0" u="heavy" sz="1500" spc="-35">
                <a:solidFill>
                  <a:srgbClr val="228848"/>
                </a:solidFill>
                <a:uFill>
                  <a:solidFill>
                    <a:srgbClr val="228848"/>
                  </a:solidFill>
                </a:uFill>
                <a:latin typeface="Century Gothic"/>
                <a:cs typeface="Century Gothic"/>
              </a:rPr>
              <a:t> </a:t>
            </a:r>
            <a:r>
              <a:rPr dirty="0" u="heavy" sz="1500" spc="-20">
                <a:solidFill>
                  <a:srgbClr val="228848"/>
                </a:solidFill>
                <a:uFill>
                  <a:solidFill>
                    <a:srgbClr val="228848"/>
                  </a:solidFill>
                </a:uFill>
                <a:latin typeface="Century Gothic"/>
                <a:cs typeface="Century Gothic"/>
              </a:rPr>
              <a:t>Application</a:t>
            </a:r>
            <a:r>
              <a:rPr dirty="0" u="heavy" sz="1500" spc="-50">
                <a:solidFill>
                  <a:srgbClr val="228848"/>
                </a:solidFill>
                <a:uFill>
                  <a:solidFill>
                    <a:srgbClr val="228848"/>
                  </a:solidFill>
                </a:uFill>
                <a:latin typeface="Century Gothic"/>
                <a:cs typeface="Century Gothic"/>
              </a:rPr>
              <a:t> </a:t>
            </a:r>
            <a:r>
              <a:rPr dirty="0" u="heavy" sz="1500" spc="55">
                <a:solidFill>
                  <a:srgbClr val="228848"/>
                </a:solidFill>
                <a:uFill>
                  <a:solidFill>
                    <a:srgbClr val="228848"/>
                  </a:solidFill>
                </a:uFill>
                <a:latin typeface="Century Gothic"/>
                <a:cs typeface="Century Gothic"/>
              </a:rPr>
              <a:t>Summary</a:t>
            </a:r>
            <a:r>
              <a:rPr dirty="0" u="none" sz="1500" spc="-40">
                <a:solidFill>
                  <a:srgbClr val="228848"/>
                </a:solidFill>
                <a:latin typeface="Century Gothic"/>
                <a:cs typeface="Century Gothic"/>
              </a:rPr>
              <a:t> </a:t>
            </a:r>
            <a:r>
              <a:rPr dirty="0" u="none" sz="1500">
                <a:latin typeface="Century Gothic"/>
                <a:cs typeface="Century Gothic"/>
              </a:rPr>
              <a:t>was</a:t>
            </a:r>
            <a:r>
              <a:rPr dirty="0" u="none" sz="1500" spc="-40">
                <a:latin typeface="Century Gothic"/>
                <a:cs typeface="Century Gothic"/>
              </a:rPr>
              <a:t> </a:t>
            </a:r>
            <a:r>
              <a:rPr dirty="0" u="none" sz="1500" spc="-10">
                <a:latin typeface="Century Gothic"/>
                <a:cs typeface="Century Gothic"/>
              </a:rPr>
              <a:t>provided </a:t>
            </a:r>
            <a:r>
              <a:rPr dirty="0" u="none" sz="1500">
                <a:latin typeface="Century Gothic"/>
                <a:cs typeface="Century Gothic"/>
              </a:rPr>
              <a:t>to</a:t>
            </a:r>
            <a:r>
              <a:rPr dirty="0" u="none" sz="1500" spc="-5">
                <a:latin typeface="Century Gothic"/>
                <a:cs typeface="Century Gothic"/>
              </a:rPr>
              <a:t> </a:t>
            </a:r>
            <a:r>
              <a:rPr dirty="0" u="none" sz="1500">
                <a:latin typeface="Century Gothic"/>
                <a:cs typeface="Century Gothic"/>
              </a:rPr>
              <a:t>partners</a:t>
            </a:r>
            <a:r>
              <a:rPr dirty="0" u="none" sz="1500" spc="10">
                <a:latin typeface="Century Gothic"/>
                <a:cs typeface="Century Gothic"/>
              </a:rPr>
              <a:t> </a:t>
            </a:r>
            <a:r>
              <a:rPr dirty="0" u="none" sz="1500">
                <a:latin typeface="Century Gothic"/>
                <a:cs typeface="Century Gothic"/>
              </a:rPr>
              <a:t>that</a:t>
            </a:r>
            <a:r>
              <a:rPr dirty="0" u="none" sz="1500" spc="10">
                <a:latin typeface="Century Gothic"/>
                <a:cs typeface="Century Gothic"/>
              </a:rPr>
              <a:t> </a:t>
            </a:r>
            <a:r>
              <a:rPr dirty="0" u="none" sz="1500" spc="-25">
                <a:latin typeface="Century Gothic"/>
                <a:cs typeface="Century Gothic"/>
              </a:rPr>
              <a:t>detailed</a:t>
            </a:r>
            <a:r>
              <a:rPr dirty="0" u="none" sz="1500" spc="5">
                <a:latin typeface="Century Gothic"/>
                <a:cs typeface="Century Gothic"/>
              </a:rPr>
              <a:t> </a:t>
            </a:r>
            <a:r>
              <a:rPr dirty="0" u="none" sz="1500">
                <a:latin typeface="Century Gothic"/>
                <a:cs typeface="Century Gothic"/>
              </a:rPr>
              <a:t>the</a:t>
            </a:r>
            <a:r>
              <a:rPr dirty="0" u="none" sz="1500" spc="5">
                <a:latin typeface="Century Gothic"/>
                <a:cs typeface="Century Gothic"/>
              </a:rPr>
              <a:t> </a:t>
            </a:r>
            <a:r>
              <a:rPr dirty="0" u="none" sz="1500" spc="-10">
                <a:latin typeface="Century Gothic"/>
                <a:cs typeface="Century Gothic"/>
              </a:rPr>
              <a:t>grants’ </a:t>
            </a:r>
            <a:r>
              <a:rPr dirty="0" u="none" sz="1500">
                <a:latin typeface="Century Gothic"/>
                <a:cs typeface="Century Gothic"/>
              </a:rPr>
              <a:t>timeline,</a:t>
            </a:r>
            <a:r>
              <a:rPr dirty="0" u="none" sz="1500" spc="229">
                <a:latin typeface="Century Gothic"/>
                <a:cs typeface="Century Gothic"/>
              </a:rPr>
              <a:t> </a:t>
            </a:r>
            <a:r>
              <a:rPr dirty="0" u="none" sz="1500">
                <a:latin typeface="Century Gothic"/>
                <a:cs typeface="Century Gothic"/>
              </a:rPr>
              <a:t>eligibility</a:t>
            </a:r>
            <a:r>
              <a:rPr dirty="0" u="none" sz="1500" spc="195">
                <a:latin typeface="Century Gothic"/>
                <a:cs typeface="Century Gothic"/>
              </a:rPr>
              <a:t> </a:t>
            </a:r>
            <a:r>
              <a:rPr dirty="0" u="none" sz="1500">
                <a:latin typeface="Century Gothic"/>
                <a:cs typeface="Century Gothic"/>
              </a:rPr>
              <a:t>criteria,</a:t>
            </a:r>
            <a:r>
              <a:rPr dirty="0" u="none" sz="1500" spc="229">
                <a:latin typeface="Century Gothic"/>
                <a:cs typeface="Century Gothic"/>
              </a:rPr>
              <a:t> </a:t>
            </a:r>
            <a:r>
              <a:rPr dirty="0" u="none" sz="1500">
                <a:latin typeface="Century Gothic"/>
                <a:cs typeface="Century Gothic"/>
              </a:rPr>
              <a:t>restrictions,</a:t>
            </a:r>
            <a:r>
              <a:rPr dirty="0" u="none" sz="1500" spc="229">
                <a:latin typeface="Century Gothic"/>
                <a:cs typeface="Century Gothic"/>
              </a:rPr>
              <a:t> </a:t>
            </a:r>
            <a:r>
              <a:rPr dirty="0" u="none" sz="1500" spc="-25">
                <a:latin typeface="Century Gothic"/>
                <a:cs typeface="Century Gothic"/>
              </a:rPr>
              <a:t>and </a:t>
            </a:r>
            <a:r>
              <a:rPr dirty="0" u="none" sz="1500">
                <a:latin typeface="Century Gothic"/>
                <a:cs typeface="Century Gothic"/>
              </a:rPr>
              <a:t>other</a:t>
            </a:r>
            <a:r>
              <a:rPr dirty="0" u="none" sz="1500" spc="40">
                <a:latin typeface="Century Gothic"/>
                <a:cs typeface="Century Gothic"/>
              </a:rPr>
              <a:t> </a:t>
            </a:r>
            <a:r>
              <a:rPr dirty="0" u="none" sz="1500" spc="-10">
                <a:latin typeface="Century Gothic"/>
                <a:cs typeface="Century Gothic"/>
              </a:rPr>
              <a:t>information.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50239" y="4665762"/>
            <a:ext cx="4213860" cy="69977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243204" marR="5080" indent="-231140">
              <a:lnSpc>
                <a:spcPct val="97300"/>
              </a:lnSpc>
              <a:spcBef>
                <a:spcPts val="150"/>
              </a:spcBef>
              <a:buFont typeface="Arial"/>
              <a:buChar char="•"/>
              <a:tabLst>
                <a:tab pos="243204" algn="l"/>
              </a:tabLst>
            </a:pPr>
            <a:r>
              <a:rPr dirty="0" sz="1500" spc="-20">
                <a:latin typeface="Century Gothic"/>
                <a:cs typeface="Century Gothic"/>
              </a:rPr>
              <a:t>Grant</a:t>
            </a:r>
            <a:r>
              <a:rPr dirty="0" sz="1500" spc="25">
                <a:latin typeface="Century Gothic"/>
                <a:cs typeface="Century Gothic"/>
              </a:rPr>
              <a:t> </a:t>
            </a:r>
            <a:r>
              <a:rPr dirty="0" sz="1500" spc="-25">
                <a:latin typeface="Century Gothic"/>
                <a:cs typeface="Century Gothic"/>
              </a:rPr>
              <a:t>application</a:t>
            </a:r>
            <a:r>
              <a:rPr dirty="0" sz="1500" spc="1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questions</a:t>
            </a:r>
            <a:r>
              <a:rPr dirty="0" sz="1500" spc="2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were</a:t>
            </a:r>
            <a:r>
              <a:rPr dirty="0" sz="1500" spc="20">
                <a:latin typeface="Century Gothic"/>
                <a:cs typeface="Century Gothic"/>
              </a:rPr>
              <a:t> </a:t>
            </a:r>
            <a:r>
              <a:rPr dirty="0" sz="1500" spc="-10">
                <a:latin typeface="Century Gothic"/>
                <a:cs typeface="Century Gothic"/>
              </a:rPr>
              <a:t>provided </a:t>
            </a:r>
            <a:r>
              <a:rPr dirty="0" sz="1500" spc="90">
                <a:latin typeface="Century Gothic"/>
                <a:cs typeface="Century Gothic"/>
              </a:rPr>
              <a:t>in</a:t>
            </a:r>
            <a:r>
              <a:rPr dirty="0" sz="1500" spc="-60">
                <a:latin typeface="Century Gothic"/>
                <a:cs typeface="Century Gothic"/>
              </a:rPr>
              <a:t> </a:t>
            </a:r>
            <a:r>
              <a:rPr dirty="0" sz="1500" spc="-150">
                <a:latin typeface="Century Gothic"/>
                <a:cs typeface="Century Gothic"/>
              </a:rPr>
              <a:t>a</a:t>
            </a:r>
            <a:r>
              <a:rPr dirty="0" sz="1500" spc="-45">
                <a:latin typeface="Century Gothic"/>
                <a:cs typeface="Century Gothic"/>
              </a:rPr>
              <a:t> </a:t>
            </a:r>
            <a:r>
              <a:rPr dirty="0" u="heavy" sz="1500" spc="145">
                <a:solidFill>
                  <a:srgbClr val="228848"/>
                </a:solidFill>
                <a:uFill>
                  <a:solidFill>
                    <a:srgbClr val="228848"/>
                  </a:solidFill>
                </a:uFill>
                <a:latin typeface="Century Gothic"/>
                <a:cs typeface="Century Gothic"/>
              </a:rPr>
              <a:t>PDF</a:t>
            </a:r>
            <a:r>
              <a:rPr dirty="0" u="none" sz="1500" spc="-10">
                <a:solidFill>
                  <a:srgbClr val="228848"/>
                </a:solidFill>
                <a:latin typeface="Century Gothic"/>
                <a:cs typeface="Century Gothic"/>
              </a:rPr>
              <a:t> </a:t>
            </a:r>
            <a:r>
              <a:rPr dirty="0" u="none" sz="1500">
                <a:latin typeface="Century Gothic"/>
                <a:cs typeface="Century Gothic"/>
              </a:rPr>
              <a:t>to</a:t>
            </a:r>
            <a:r>
              <a:rPr dirty="0" u="none" sz="1500" spc="-55">
                <a:latin typeface="Century Gothic"/>
                <a:cs typeface="Century Gothic"/>
              </a:rPr>
              <a:t> </a:t>
            </a:r>
            <a:r>
              <a:rPr dirty="0" u="none" sz="1500">
                <a:latin typeface="Century Gothic"/>
                <a:cs typeface="Century Gothic"/>
              </a:rPr>
              <a:t>allow</a:t>
            </a:r>
            <a:r>
              <a:rPr dirty="0" u="none" sz="1500" spc="-55">
                <a:latin typeface="Century Gothic"/>
                <a:cs typeface="Century Gothic"/>
              </a:rPr>
              <a:t> </a:t>
            </a:r>
            <a:r>
              <a:rPr dirty="0" u="none" sz="1500" spc="-20">
                <a:latin typeface="Century Gothic"/>
                <a:cs typeface="Century Gothic"/>
              </a:rPr>
              <a:t>applicants</a:t>
            </a:r>
            <a:r>
              <a:rPr dirty="0" u="none" sz="1500" spc="-45">
                <a:latin typeface="Century Gothic"/>
                <a:cs typeface="Century Gothic"/>
              </a:rPr>
              <a:t> </a:t>
            </a:r>
            <a:r>
              <a:rPr dirty="0" u="none" sz="1500">
                <a:latin typeface="Century Gothic"/>
                <a:cs typeface="Century Gothic"/>
              </a:rPr>
              <a:t>to</a:t>
            </a:r>
            <a:r>
              <a:rPr dirty="0" u="none" sz="1500" spc="-50">
                <a:latin typeface="Century Gothic"/>
                <a:cs typeface="Century Gothic"/>
              </a:rPr>
              <a:t> </a:t>
            </a:r>
            <a:r>
              <a:rPr dirty="0" u="none" sz="1500" spc="-10">
                <a:latin typeface="Century Gothic"/>
                <a:cs typeface="Century Gothic"/>
              </a:rPr>
              <a:t>prepare </a:t>
            </a:r>
            <a:r>
              <a:rPr dirty="0" u="none" sz="1500" spc="-25">
                <a:latin typeface="Century Gothic"/>
                <a:cs typeface="Century Gothic"/>
              </a:rPr>
              <a:t>before</a:t>
            </a:r>
            <a:r>
              <a:rPr dirty="0" u="none" sz="1500" spc="-65">
                <a:latin typeface="Century Gothic"/>
                <a:cs typeface="Century Gothic"/>
              </a:rPr>
              <a:t> </a:t>
            </a:r>
            <a:r>
              <a:rPr dirty="0" u="none" sz="1500" spc="-10">
                <a:latin typeface="Century Gothic"/>
                <a:cs typeface="Century Gothic"/>
              </a:rPr>
              <a:t>applying.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50239" y="5555778"/>
            <a:ext cx="4257675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3204" indent="-230504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3204" algn="l"/>
              </a:tabLst>
            </a:pPr>
            <a:r>
              <a:rPr dirty="0" sz="1500" spc="-10">
                <a:latin typeface="Century Gothic"/>
                <a:cs typeface="Century Gothic"/>
              </a:rPr>
              <a:t>Applicants</a:t>
            </a:r>
            <a:r>
              <a:rPr dirty="0" sz="1500" spc="-40">
                <a:latin typeface="Century Gothic"/>
                <a:cs typeface="Century Gothic"/>
              </a:rPr>
              <a:t> </a:t>
            </a:r>
            <a:r>
              <a:rPr dirty="0" sz="1500" spc="-30">
                <a:latin typeface="Century Gothic"/>
                <a:cs typeface="Century Gothic"/>
              </a:rPr>
              <a:t>applied</a:t>
            </a:r>
            <a:r>
              <a:rPr dirty="0" sz="1500" spc="-35">
                <a:latin typeface="Century Gothic"/>
                <a:cs typeface="Century Gothic"/>
              </a:rPr>
              <a:t> </a:t>
            </a:r>
            <a:r>
              <a:rPr dirty="0" sz="1500" spc="45">
                <a:latin typeface="Century Gothic"/>
                <a:cs typeface="Century Gothic"/>
              </a:rPr>
              <a:t>through</a:t>
            </a:r>
            <a:r>
              <a:rPr dirty="0" sz="1500" spc="-40">
                <a:latin typeface="Century Gothic"/>
                <a:cs typeface="Century Gothic"/>
              </a:rPr>
              <a:t> </a:t>
            </a:r>
            <a:r>
              <a:rPr dirty="0" sz="1500" spc="-10">
                <a:latin typeface="Century Gothic"/>
                <a:cs typeface="Century Gothic"/>
              </a:rPr>
              <a:t>SurveyMonkey.</a:t>
            </a:r>
            <a:endParaRPr sz="15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65"/>
              <a:t>Grant</a:t>
            </a:r>
            <a:r>
              <a:rPr dirty="0" sz="3200" spc="-340"/>
              <a:t> </a:t>
            </a:r>
            <a:r>
              <a:rPr dirty="0" sz="3200" spc="-55"/>
              <a:t>Applicants</a:t>
            </a:r>
            <a:endParaRPr sz="3200"/>
          </a:p>
        </p:txBody>
      </p:sp>
      <p:sp>
        <p:nvSpPr>
          <p:cNvPr id="3" name="object 3" descr=""/>
          <p:cNvSpPr txBox="1"/>
          <p:nvPr/>
        </p:nvSpPr>
        <p:spPr>
          <a:xfrm>
            <a:off x="769139" y="2655997"/>
            <a:ext cx="5022215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320" b="1">
                <a:latin typeface="Calibri"/>
                <a:cs typeface="Calibri"/>
              </a:rPr>
              <a:t>47</a:t>
            </a:r>
            <a:r>
              <a:rPr dirty="0" sz="2300" spc="-105" b="1">
                <a:latin typeface="Calibri"/>
                <a:cs typeface="Calibri"/>
              </a:rPr>
              <a:t> </a:t>
            </a:r>
            <a:r>
              <a:rPr dirty="0" sz="1600" spc="165">
                <a:latin typeface="Calibri"/>
                <a:cs typeface="Calibri"/>
              </a:rPr>
              <a:t>organizations</a:t>
            </a:r>
            <a:r>
              <a:rPr dirty="0" sz="1600" spc="90">
                <a:latin typeface="Calibri"/>
                <a:cs typeface="Calibri"/>
              </a:rPr>
              <a:t> </a:t>
            </a:r>
            <a:r>
              <a:rPr dirty="0" sz="1600" spc="170">
                <a:latin typeface="Calibri"/>
                <a:cs typeface="Calibri"/>
              </a:rPr>
              <a:t>applied</a:t>
            </a:r>
            <a:r>
              <a:rPr dirty="0" sz="1600" spc="85">
                <a:latin typeface="Calibri"/>
                <a:cs typeface="Calibri"/>
              </a:rPr>
              <a:t> </a:t>
            </a:r>
            <a:r>
              <a:rPr dirty="0" sz="1600" spc="175">
                <a:latin typeface="Calibri"/>
                <a:cs typeface="Calibri"/>
              </a:rPr>
              <a:t>from</a:t>
            </a:r>
            <a:r>
              <a:rPr dirty="0" sz="1600" spc="100">
                <a:latin typeface="Calibri"/>
                <a:cs typeface="Calibri"/>
              </a:rPr>
              <a:t> all</a:t>
            </a:r>
            <a:r>
              <a:rPr dirty="0" sz="1600" spc="80">
                <a:latin typeface="Calibri"/>
                <a:cs typeface="Calibri"/>
              </a:rPr>
              <a:t> </a:t>
            </a:r>
            <a:r>
              <a:rPr dirty="0" sz="1600" spc="135">
                <a:latin typeface="Calibri"/>
                <a:cs typeface="Calibri"/>
              </a:rPr>
              <a:t>over</a:t>
            </a:r>
            <a:r>
              <a:rPr dirty="0" sz="1600" spc="85">
                <a:latin typeface="Calibri"/>
                <a:cs typeface="Calibri"/>
              </a:rPr>
              <a:t> </a:t>
            </a:r>
            <a:r>
              <a:rPr dirty="0" sz="1600" spc="170">
                <a:latin typeface="Calibri"/>
                <a:cs typeface="Calibri"/>
              </a:rPr>
              <a:t>the</a:t>
            </a:r>
            <a:r>
              <a:rPr dirty="0" sz="1600" spc="95">
                <a:latin typeface="Calibri"/>
                <a:cs typeface="Calibri"/>
              </a:rPr>
              <a:t> state</a:t>
            </a:r>
            <a:r>
              <a:rPr dirty="0" sz="1500" spc="95">
                <a:latin typeface="Century Gothic"/>
                <a:cs typeface="Century Gothic"/>
              </a:rPr>
              <a:t>.</a:t>
            </a:r>
            <a:endParaRPr sz="1500">
              <a:latin typeface="Century Gothic"/>
              <a:cs typeface="Century Gothic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024524" y="3682798"/>
            <a:ext cx="5249545" cy="1773555"/>
            <a:chOff x="1024524" y="3682798"/>
            <a:chExt cx="5249545" cy="1773555"/>
          </a:xfrm>
        </p:grpSpPr>
        <p:sp>
          <p:nvSpPr>
            <p:cNvPr id="5" name="object 5" descr=""/>
            <p:cNvSpPr/>
            <p:nvPr/>
          </p:nvSpPr>
          <p:spPr>
            <a:xfrm>
              <a:off x="1024524" y="3686652"/>
              <a:ext cx="5249545" cy="1471295"/>
            </a:xfrm>
            <a:custGeom>
              <a:avLst/>
              <a:gdLst/>
              <a:ahLst/>
              <a:cxnLst/>
              <a:rect l="l" t="t" r="r" b="b"/>
              <a:pathLst>
                <a:path w="5249545" h="1471295">
                  <a:moveTo>
                    <a:pt x="0" y="1470927"/>
                  </a:moveTo>
                  <a:lnTo>
                    <a:pt x="5249276" y="1470927"/>
                  </a:lnTo>
                </a:path>
                <a:path w="5249545" h="1471295">
                  <a:moveTo>
                    <a:pt x="0" y="1177962"/>
                  </a:moveTo>
                  <a:lnTo>
                    <a:pt x="5249276" y="1177962"/>
                  </a:lnTo>
                </a:path>
                <a:path w="5249545" h="1471295">
                  <a:moveTo>
                    <a:pt x="0" y="881946"/>
                  </a:moveTo>
                  <a:lnTo>
                    <a:pt x="5249276" y="881946"/>
                  </a:lnTo>
                </a:path>
                <a:path w="5249545" h="1471295">
                  <a:moveTo>
                    <a:pt x="0" y="588981"/>
                  </a:moveTo>
                  <a:lnTo>
                    <a:pt x="5249276" y="588981"/>
                  </a:lnTo>
                </a:path>
                <a:path w="5249545" h="1471295">
                  <a:moveTo>
                    <a:pt x="0" y="292964"/>
                  </a:moveTo>
                  <a:lnTo>
                    <a:pt x="5249276" y="292964"/>
                  </a:lnTo>
                </a:path>
                <a:path w="5249545" h="1471295">
                  <a:moveTo>
                    <a:pt x="0" y="0"/>
                  </a:moveTo>
                  <a:lnTo>
                    <a:pt x="5249276" y="0"/>
                  </a:lnTo>
                </a:path>
              </a:pathLst>
            </a:custGeom>
            <a:ln w="770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058735" y="3686657"/>
              <a:ext cx="3816985" cy="1762125"/>
            </a:xfrm>
            <a:custGeom>
              <a:avLst/>
              <a:gdLst/>
              <a:ahLst/>
              <a:cxnLst/>
              <a:rect l="l" t="t" r="r" b="b"/>
              <a:pathLst>
                <a:path w="3816985" h="1762125">
                  <a:moveTo>
                    <a:pt x="45720" y="1470926"/>
                  </a:moveTo>
                  <a:lnTo>
                    <a:pt x="0" y="1470926"/>
                  </a:lnTo>
                  <a:lnTo>
                    <a:pt x="0" y="1761642"/>
                  </a:lnTo>
                  <a:lnTo>
                    <a:pt x="45720" y="1761642"/>
                  </a:lnTo>
                  <a:lnTo>
                    <a:pt x="45720" y="1470926"/>
                  </a:lnTo>
                  <a:close/>
                </a:path>
                <a:path w="3816985" h="1762125">
                  <a:moveTo>
                    <a:pt x="158508" y="1470926"/>
                  </a:moveTo>
                  <a:lnTo>
                    <a:pt x="115836" y="1470926"/>
                  </a:lnTo>
                  <a:lnTo>
                    <a:pt x="115836" y="1761642"/>
                  </a:lnTo>
                  <a:lnTo>
                    <a:pt x="158508" y="1761642"/>
                  </a:lnTo>
                  <a:lnTo>
                    <a:pt x="158508" y="1470926"/>
                  </a:lnTo>
                  <a:close/>
                </a:path>
                <a:path w="3816985" h="1762125">
                  <a:moveTo>
                    <a:pt x="274345" y="1470926"/>
                  </a:moveTo>
                  <a:lnTo>
                    <a:pt x="228612" y="1470926"/>
                  </a:lnTo>
                  <a:lnTo>
                    <a:pt x="228612" y="1761642"/>
                  </a:lnTo>
                  <a:lnTo>
                    <a:pt x="274345" y="1761642"/>
                  </a:lnTo>
                  <a:lnTo>
                    <a:pt x="274345" y="1470926"/>
                  </a:lnTo>
                  <a:close/>
                </a:path>
                <a:path w="3816985" h="1762125">
                  <a:moveTo>
                    <a:pt x="387121" y="1470926"/>
                  </a:moveTo>
                  <a:lnTo>
                    <a:pt x="341401" y="1470926"/>
                  </a:lnTo>
                  <a:lnTo>
                    <a:pt x="341401" y="1761642"/>
                  </a:lnTo>
                  <a:lnTo>
                    <a:pt x="387121" y="1761642"/>
                  </a:lnTo>
                  <a:lnTo>
                    <a:pt x="387121" y="1470926"/>
                  </a:lnTo>
                  <a:close/>
                </a:path>
                <a:path w="3816985" h="1762125">
                  <a:moveTo>
                    <a:pt x="502958" y="1470926"/>
                  </a:moveTo>
                  <a:lnTo>
                    <a:pt x="457238" y="1470926"/>
                  </a:lnTo>
                  <a:lnTo>
                    <a:pt x="457238" y="1761642"/>
                  </a:lnTo>
                  <a:lnTo>
                    <a:pt x="502958" y="1761642"/>
                  </a:lnTo>
                  <a:lnTo>
                    <a:pt x="502958" y="1470926"/>
                  </a:lnTo>
                  <a:close/>
                </a:path>
                <a:path w="3816985" h="1762125">
                  <a:moveTo>
                    <a:pt x="615746" y="1470926"/>
                  </a:moveTo>
                  <a:lnTo>
                    <a:pt x="570014" y="1470926"/>
                  </a:lnTo>
                  <a:lnTo>
                    <a:pt x="570014" y="1761642"/>
                  </a:lnTo>
                  <a:lnTo>
                    <a:pt x="615746" y="1761642"/>
                  </a:lnTo>
                  <a:lnTo>
                    <a:pt x="615746" y="1470926"/>
                  </a:lnTo>
                  <a:close/>
                </a:path>
                <a:path w="3816985" h="1762125">
                  <a:moveTo>
                    <a:pt x="731570" y="1470926"/>
                  </a:moveTo>
                  <a:lnTo>
                    <a:pt x="685850" y="1470926"/>
                  </a:lnTo>
                  <a:lnTo>
                    <a:pt x="685850" y="1761642"/>
                  </a:lnTo>
                  <a:lnTo>
                    <a:pt x="731570" y="1761642"/>
                  </a:lnTo>
                  <a:lnTo>
                    <a:pt x="731570" y="1470926"/>
                  </a:lnTo>
                  <a:close/>
                </a:path>
                <a:path w="3816985" h="1762125">
                  <a:moveTo>
                    <a:pt x="844359" y="881951"/>
                  </a:moveTo>
                  <a:lnTo>
                    <a:pt x="798639" y="881951"/>
                  </a:lnTo>
                  <a:lnTo>
                    <a:pt x="798639" y="1761642"/>
                  </a:lnTo>
                  <a:lnTo>
                    <a:pt x="844359" y="1761642"/>
                  </a:lnTo>
                  <a:lnTo>
                    <a:pt x="844359" y="881951"/>
                  </a:lnTo>
                  <a:close/>
                </a:path>
                <a:path w="3816985" h="1762125">
                  <a:moveTo>
                    <a:pt x="960196" y="1177963"/>
                  </a:moveTo>
                  <a:lnTo>
                    <a:pt x="914463" y="1177963"/>
                  </a:lnTo>
                  <a:lnTo>
                    <a:pt x="914463" y="1761642"/>
                  </a:lnTo>
                  <a:lnTo>
                    <a:pt x="960196" y="1761642"/>
                  </a:lnTo>
                  <a:lnTo>
                    <a:pt x="960196" y="1177963"/>
                  </a:lnTo>
                  <a:close/>
                </a:path>
                <a:path w="3816985" h="1762125">
                  <a:moveTo>
                    <a:pt x="1072972" y="881951"/>
                  </a:moveTo>
                  <a:lnTo>
                    <a:pt x="1027252" y="881951"/>
                  </a:lnTo>
                  <a:lnTo>
                    <a:pt x="1027252" y="1761642"/>
                  </a:lnTo>
                  <a:lnTo>
                    <a:pt x="1072972" y="1761642"/>
                  </a:lnTo>
                  <a:lnTo>
                    <a:pt x="1072972" y="881951"/>
                  </a:lnTo>
                  <a:close/>
                </a:path>
                <a:path w="3816985" h="1762125">
                  <a:moveTo>
                    <a:pt x="1188808" y="1470926"/>
                  </a:moveTo>
                  <a:lnTo>
                    <a:pt x="1143088" y="1470926"/>
                  </a:lnTo>
                  <a:lnTo>
                    <a:pt x="1143088" y="1761642"/>
                  </a:lnTo>
                  <a:lnTo>
                    <a:pt x="1188808" y="1761642"/>
                  </a:lnTo>
                  <a:lnTo>
                    <a:pt x="1188808" y="1470926"/>
                  </a:lnTo>
                  <a:close/>
                </a:path>
                <a:path w="3816985" h="1762125">
                  <a:moveTo>
                    <a:pt x="1301597" y="1470926"/>
                  </a:moveTo>
                  <a:lnTo>
                    <a:pt x="1255864" y="1470926"/>
                  </a:lnTo>
                  <a:lnTo>
                    <a:pt x="1255864" y="1761642"/>
                  </a:lnTo>
                  <a:lnTo>
                    <a:pt x="1301597" y="1761642"/>
                  </a:lnTo>
                  <a:lnTo>
                    <a:pt x="1301597" y="1470926"/>
                  </a:lnTo>
                  <a:close/>
                </a:path>
                <a:path w="3816985" h="1762125">
                  <a:moveTo>
                    <a:pt x="1417421" y="1177963"/>
                  </a:moveTo>
                  <a:lnTo>
                    <a:pt x="1371701" y="1177963"/>
                  </a:lnTo>
                  <a:lnTo>
                    <a:pt x="1371701" y="1761642"/>
                  </a:lnTo>
                  <a:lnTo>
                    <a:pt x="1417421" y="1761642"/>
                  </a:lnTo>
                  <a:lnTo>
                    <a:pt x="1417421" y="1177963"/>
                  </a:lnTo>
                  <a:close/>
                </a:path>
                <a:path w="3816985" h="1762125">
                  <a:moveTo>
                    <a:pt x="1530210" y="1470926"/>
                  </a:moveTo>
                  <a:lnTo>
                    <a:pt x="1484490" y="1470926"/>
                  </a:lnTo>
                  <a:lnTo>
                    <a:pt x="1484490" y="1761642"/>
                  </a:lnTo>
                  <a:lnTo>
                    <a:pt x="1530210" y="1761642"/>
                  </a:lnTo>
                  <a:lnTo>
                    <a:pt x="1530210" y="1470926"/>
                  </a:lnTo>
                  <a:close/>
                </a:path>
                <a:path w="3816985" h="1762125">
                  <a:moveTo>
                    <a:pt x="1646047" y="1470926"/>
                  </a:moveTo>
                  <a:lnTo>
                    <a:pt x="1600314" y="1470926"/>
                  </a:lnTo>
                  <a:lnTo>
                    <a:pt x="1600314" y="1761642"/>
                  </a:lnTo>
                  <a:lnTo>
                    <a:pt x="1646047" y="1761642"/>
                  </a:lnTo>
                  <a:lnTo>
                    <a:pt x="1646047" y="1470926"/>
                  </a:lnTo>
                  <a:close/>
                </a:path>
                <a:path w="3816985" h="1762125">
                  <a:moveTo>
                    <a:pt x="1758823" y="1177963"/>
                  </a:moveTo>
                  <a:lnTo>
                    <a:pt x="1713103" y="1177963"/>
                  </a:lnTo>
                  <a:lnTo>
                    <a:pt x="1713103" y="1761642"/>
                  </a:lnTo>
                  <a:lnTo>
                    <a:pt x="1758823" y="1761642"/>
                  </a:lnTo>
                  <a:lnTo>
                    <a:pt x="1758823" y="1177963"/>
                  </a:lnTo>
                  <a:close/>
                </a:path>
                <a:path w="3816985" h="1762125">
                  <a:moveTo>
                    <a:pt x="1874659" y="1470926"/>
                  </a:moveTo>
                  <a:lnTo>
                    <a:pt x="1828939" y="1470926"/>
                  </a:lnTo>
                  <a:lnTo>
                    <a:pt x="1828939" y="1761642"/>
                  </a:lnTo>
                  <a:lnTo>
                    <a:pt x="1874659" y="1761642"/>
                  </a:lnTo>
                  <a:lnTo>
                    <a:pt x="1874659" y="1470926"/>
                  </a:lnTo>
                  <a:close/>
                </a:path>
                <a:path w="3816985" h="1762125">
                  <a:moveTo>
                    <a:pt x="1987448" y="1470926"/>
                  </a:moveTo>
                  <a:lnTo>
                    <a:pt x="1941715" y="1470926"/>
                  </a:lnTo>
                  <a:lnTo>
                    <a:pt x="1941715" y="1761642"/>
                  </a:lnTo>
                  <a:lnTo>
                    <a:pt x="1987448" y="1761642"/>
                  </a:lnTo>
                  <a:lnTo>
                    <a:pt x="1987448" y="1470926"/>
                  </a:lnTo>
                  <a:close/>
                </a:path>
                <a:path w="3816985" h="1762125">
                  <a:moveTo>
                    <a:pt x="2103272" y="1470926"/>
                  </a:moveTo>
                  <a:lnTo>
                    <a:pt x="2057552" y="1470926"/>
                  </a:lnTo>
                  <a:lnTo>
                    <a:pt x="2057552" y="1761642"/>
                  </a:lnTo>
                  <a:lnTo>
                    <a:pt x="2103272" y="1761642"/>
                  </a:lnTo>
                  <a:lnTo>
                    <a:pt x="2103272" y="1470926"/>
                  </a:lnTo>
                  <a:close/>
                </a:path>
                <a:path w="3816985" h="1762125">
                  <a:moveTo>
                    <a:pt x="2216061" y="1470926"/>
                  </a:moveTo>
                  <a:lnTo>
                    <a:pt x="2170341" y="1470926"/>
                  </a:lnTo>
                  <a:lnTo>
                    <a:pt x="2170341" y="1761642"/>
                  </a:lnTo>
                  <a:lnTo>
                    <a:pt x="2216061" y="1761642"/>
                  </a:lnTo>
                  <a:lnTo>
                    <a:pt x="2216061" y="1470926"/>
                  </a:lnTo>
                  <a:close/>
                </a:path>
                <a:path w="3816985" h="1762125">
                  <a:moveTo>
                    <a:pt x="2331897" y="1470926"/>
                  </a:moveTo>
                  <a:lnTo>
                    <a:pt x="2286165" y="1470926"/>
                  </a:lnTo>
                  <a:lnTo>
                    <a:pt x="2286165" y="1761642"/>
                  </a:lnTo>
                  <a:lnTo>
                    <a:pt x="2331897" y="1761642"/>
                  </a:lnTo>
                  <a:lnTo>
                    <a:pt x="2331897" y="1470926"/>
                  </a:lnTo>
                  <a:close/>
                </a:path>
                <a:path w="3816985" h="1762125">
                  <a:moveTo>
                    <a:pt x="2444673" y="0"/>
                  </a:moveTo>
                  <a:lnTo>
                    <a:pt x="2398953" y="0"/>
                  </a:lnTo>
                  <a:lnTo>
                    <a:pt x="2398953" y="1761642"/>
                  </a:lnTo>
                  <a:lnTo>
                    <a:pt x="2444673" y="1761642"/>
                  </a:lnTo>
                  <a:lnTo>
                    <a:pt x="2444673" y="0"/>
                  </a:lnTo>
                  <a:close/>
                </a:path>
                <a:path w="3816985" h="1762125">
                  <a:moveTo>
                    <a:pt x="2560510" y="1470926"/>
                  </a:moveTo>
                  <a:lnTo>
                    <a:pt x="2514790" y="1470926"/>
                  </a:lnTo>
                  <a:lnTo>
                    <a:pt x="2514790" y="1761642"/>
                  </a:lnTo>
                  <a:lnTo>
                    <a:pt x="2560510" y="1761642"/>
                  </a:lnTo>
                  <a:lnTo>
                    <a:pt x="2560510" y="1470926"/>
                  </a:lnTo>
                  <a:close/>
                </a:path>
                <a:path w="3816985" h="1762125">
                  <a:moveTo>
                    <a:pt x="2673299" y="1470926"/>
                  </a:moveTo>
                  <a:lnTo>
                    <a:pt x="2627566" y="1470926"/>
                  </a:lnTo>
                  <a:lnTo>
                    <a:pt x="2627566" y="1761642"/>
                  </a:lnTo>
                  <a:lnTo>
                    <a:pt x="2673299" y="1761642"/>
                  </a:lnTo>
                  <a:lnTo>
                    <a:pt x="2673299" y="1470926"/>
                  </a:lnTo>
                  <a:close/>
                </a:path>
                <a:path w="3816985" h="1762125">
                  <a:moveTo>
                    <a:pt x="2789123" y="1470926"/>
                  </a:moveTo>
                  <a:lnTo>
                    <a:pt x="2743403" y="1470926"/>
                  </a:lnTo>
                  <a:lnTo>
                    <a:pt x="2743403" y="1761642"/>
                  </a:lnTo>
                  <a:lnTo>
                    <a:pt x="2789123" y="1761642"/>
                  </a:lnTo>
                  <a:lnTo>
                    <a:pt x="2789123" y="1470926"/>
                  </a:lnTo>
                  <a:close/>
                </a:path>
                <a:path w="3816985" h="1762125">
                  <a:moveTo>
                    <a:pt x="2901912" y="1470926"/>
                  </a:moveTo>
                  <a:lnTo>
                    <a:pt x="2856192" y="1470926"/>
                  </a:lnTo>
                  <a:lnTo>
                    <a:pt x="2856192" y="1761642"/>
                  </a:lnTo>
                  <a:lnTo>
                    <a:pt x="2901912" y="1761642"/>
                  </a:lnTo>
                  <a:lnTo>
                    <a:pt x="2901912" y="1470926"/>
                  </a:lnTo>
                  <a:close/>
                </a:path>
                <a:path w="3816985" h="1762125">
                  <a:moveTo>
                    <a:pt x="3017748" y="1470926"/>
                  </a:moveTo>
                  <a:lnTo>
                    <a:pt x="2972016" y="1470926"/>
                  </a:lnTo>
                  <a:lnTo>
                    <a:pt x="2972016" y="1761642"/>
                  </a:lnTo>
                  <a:lnTo>
                    <a:pt x="3017748" y="1761642"/>
                  </a:lnTo>
                  <a:lnTo>
                    <a:pt x="3017748" y="1470926"/>
                  </a:lnTo>
                  <a:close/>
                </a:path>
                <a:path w="3816985" h="1762125">
                  <a:moveTo>
                    <a:pt x="3130524" y="1470926"/>
                  </a:moveTo>
                  <a:lnTo>
                    <a:pt x="3084804" y="1470926"/>
                  </a:lnTo>
                  <a:lnTo>
                    <a:pt x="3084804" y="1761642"/>
                  </a:lnTo>
                  <a:lnTo>
                    <a:pt x="3130524" y="1761642"/>
                  </a:lnTo>
                  <a:lnTo>
                    <a:pt x="3130524" y="1470926"/>
                  </a:lnTo>
                  <a:close/>
                </a:path>
                <a:path w="3816985" h="1762125">
                  <a:moveTo>
                    <a:pt x="3246361" y="1470926"/>
                  </a:moveTo>
                  <a:lnTo>
                    <a:pt x="3200641" y="1470926"/>
                  </a:lnTo>
                  <a:lnTo>
                    <a:pt x="3200641" y="1761642"/>
                  </a:lnTo>
                  <a:lnTo>
                    <a:pt x="3246361" y="1761642"/>
                  </a:lnTo>
                  <a:lnTo>
                    <a:pt x="3246361" y="1470926"/>
                  </a:lnTo>
                  <a:close/>
                </a:path>
                <a:path w="3816985" h="1762125">
                  <a:moveTo>
                    <a:pt x="3359150" y="1470926"/>
                  </a:moveTo>
                  <a:lnTo>
                    <a:pt x="3313417" y="1470926"/>
                  </a:lnTo>
                  <a:lnTo>
                    <a:pt x="3313417" y="1761642"/>
                  </a:lnTo>
                  <a:lnTo>
                    <a:pt x="3359150" y="1761642"/>
                  </a:lnTo>
                  <a:lnTo>
                    <a:pt x="3359150" y="1470926"/>
                  </a:lnTo>
                  <a:close/>
                </a:path>
                <a:path w="3816985" h="1762125">
                  <a:moveTo>
                    <a:pt x="3474974" y="1177963"/>
                  </a:moveTo>
                  <a:lnTo>
                    <a:pt x="3429254" y="1177963"/>
                  </a:lnTo>
                  <a:lnTo>
                    <a:pt x="3429254" y="1761642"/>
                  </a:lnTo>
                  <a:lnTo>
                    <a:pt x="3474974" y="1761642"/>
                  </a:lnTo>
                  <a:lnTo>
                    <a:pt x="3474974" y="1177963"/>
                  </a:lnTo>
                  <a:close/>
                </a:path>
                <a:path w="3816985" h="1762125">
                  <a:moveTo>
                    <a:pt x="3587762" y="1470926"/>
                  </a:moveTo>
                  <a:lnTo>
                    <a:pt x="3542042" y="1470926"/>
                  </a:lnTo>
                  <a:lnTo>
                    <a:pt x="3542042" y="1761642"/>
                  </a:lnTo>
                  <a:lnTo>
                    <a:pt x="3587762" y="1761642"/>
                  </a:lnTo>
                  <a:lnTo>
                    <a:pt x="3587762" y="1470926"/>
                  </a:lnTo>
                  <a:close/>
                </a:path>
                <a:path w="3816985" h="1762125">
                  <a:moveTo>
                    <a:pt x="3703599" y="1470926"/>
                  </a:moveTo>
                  <a:lnTo>
                    <a:pt x="3657866" y="1470926"/>
                  </a:lnTo>
                  <a:lnTo>
                    <a:pt x="3657866" y="1761642"/>
                  </a:lnTo>
                  <a:lnTo>
                    <a:pt x="3703599" y="1761642"/>
                  </a:lnTo>
                  <a:lnTo>
                    <a:pt x="3703599" y="1470926"/>
                  </a:lnTo>
                  <a:close/>
                </a:path>
                <a:path w="3816985" h="1762125">
                  <a:moveTo>
                    <a:pt x="3816375" y="1470926"/>
                  </a:moveTo>
                  <a:lnTo>
                    <a:pt x="3770655" y="1470926"/>
                  </a:lnTo>
                  <a:lnTo>
                    <a:pt x="3770655" y="1761642"/>
                  </a:lnTo>
                  <a:lnTo>
                    <a:pt x="3816375" y="1761642"/>
                  </a:lnTo>
                  <a:lnTo>
                    <a:pt x="3816375" y="1470926"/>
                  </a:lnTo>
                  <a:close/>
                </a:path>
              </a:pathLst>
            </a:custGeom>
            <a:solidFill>
              <a:srgbClr val="2288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024524" y="5452054"/>
              <a:ext cx="5249545" cy="0"/>
            </a:xfrm>
            <a:custGeom>
              <a:avLst/>
              <a:gdLst/>
              <a:ahLst/>
              <a:cxnLst/>
              <a:rect l="l" t="t" r="r" b="b"/>
              <a:pathLst>
                <a:path w="5249545" h="0">
                  <a:moveTo>
                    <a:pt x="0" y="0"/>
                  </a:moveTo>
                  <a:lnTo>
                    <a:pt x="5249276" y="0"/>
                  </a:lnTo>
                </a:path>
              </a:pathLst>
            </a:custGeom>
            <a:ln w="7708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/>
          <p:nvPr/>
        </p:nvSpPr>
        <p:spPr>
          <a:xfrm>
            <a:off x="1024524" y="3391711"/>
            <a:ext cx="5249545" cy="0"/>
          </a:xfrm>
          <a:custGeom>
            <a:avLst/>
            <a:gdLst/>
            <a:ahLst/>
            <a:cxnLst/>
            <a:rect l="l" t="t" r="r" b="b"/>
            <a:pathLst>
              <a:path w="5249545" h="0">
                <a:moveTo>
                  <a:pt x="0" y="0"/>
                </a:moveTo>
                <a:lnTo>
                  <a:pt x="5249276" y="0"/>
                </a:lnTo>
              </a:path>
            </a:pathLst>
          </a:custGeom>
          <a:ln w="7708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856142" y="3325774"/>
            <a:ext cx="83185" cy="2192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320">
              <a:lnSpc>
                <a:spcPct val="100000"/>
              </a:lnSpc>
              <a:spcBef>
                <a:spcPts val="100"/>
              </a:spcBef>
            </a:pPr>
            <a:r>
              <a:rPr dirty="0" sz="700" spc="-50">
                <a:solidFill>
                  <a:srgbClr val="595959"/>
                </a:solidFill>
                <a:latin typeface="Trebuchet MS"/>
                <a:cs typeface="Trebuchet MS"/>
              </a:rPr>
              <a:t>7</a:t>
            </a:r>
            <a:endParaRPr sz="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650"/>
              </a:spcBef>
            </a:pPr>
            <a:endParaRPr sz="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700" spc="25">
                <a:solidFill>
                  <a:srgbClr val="595959"/>
                </a:solidFill>
                <a:latin typeface="Trebuchet MS"/>
                <a:cs typeface="Trebuchet MS"/>
              </a:rPr>
              <a:t>6</a:t>
            </a:r>
            <a:endParaRPr sz="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675"/>
              </a:spcBef>
            </a:pPr>
            <a:endParaRPr sz="700">
              <a:latin typeface="Trebuchet MS"/>
              <a:cs typeface="Trebuchet MS"/>
            </a:endParaRPr>
          </a:p>
          <a:p>
            <a:pPr marL="13335">
              <a:lnSpc>
                <a:spcPct val="100000"/>
              </a:lnSpc>
            </a:pPr>
            <a:r>
              <a:rPr dirty="0" sz="700" spc="25">
                <a:solidFill>
                  <a:srgbClr val="595959"/>
                </a:solidFill>
                <a:latin typeface="Trebuchet MS"/>
                <a:cs typeface="Trebuchet MS"/>
              </a:rPr>
              <a:t>5</a:t>
            </a:r>
            <a:endParaRPr sz="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675"/>
              </a:spcBef>
            </a:pPr>
            <a:endParaRPr sz="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700" spc="25">
                <a:solidFill>
                  <a:srgbClr val="595959"/>
                </a:solidFill>
                <a:latin typeface="Trebuchet MS"/>
                <a:cs typeface="Trebuchet MS"/>
              </a:rPr>
              <a:t>4</a:t>
            </a:r>
            <a:endParaRPr sz="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650"/>
              </a:spcBef>
            </a:pPr>
            <a:endParaRPr sz="700">
              <a:latin typeface="Trebuchet MS"/>
              <a:cs typeface="Trebuchet MS"/>
            </a:endParaRPr>
          </a:p>
          <a:p>
            <a:pPr marL="16510">
              <a:lnSpc>
                <a:spcPct val="100000"/>
              </a:lnSpc>
            </a:pPr>
            <a:r>
              <a:rPr dirty="0" sz="700" spc="-50">
                <a:solidFill>
                  <a:srgbClr val="595959"/>
                </a:solidFill>
                <a:latin typeface="Trebuchet MS"/>
                <a:cs typeface="Trebuchet MS"/>
              </a:rPr>
              <a:t>3</a:t>
            </a:r>
            <a:endParaRPr sz="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675"/>
              </a:spcBef>
            </a:pPr>
            <a:endParaRPr sz="700">
              <a:latin typeface="Trebuchet MS"/>
              <a:cs typeface="Trebuchet MS"/>
            </a:endParaRPr>
          </a:p>
          <a:p>
            <a:pPr marL="17780">
              <a:lnSpc>
                <a:spcPct val="100000"/>
              </a:lnSpc>
            </a:pPr>
            <a:r>
              <a:rPr dirty="0" sz="700" spc="-50">
                <a:solidFill>
                  <a:srgbClr val="595959"/>
                </a:solidFill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675"/>
              </a:spcBef>
            </a:pPr>
            <a:endParaRPr sz="700">
              <a:latin typeface="Trebuchet MS"/>
              <a:cs typeface="Trebuchet MS"/>
            </a:endParaRPr>
          </a:p>
          <a:p>
            <a:pPr marL="41275">
              <a:lnSpc>
                <a:spcPct val="100000"/>
              </a:lnSpc>
              <a:spcBef>
                <a:spcPts val="5"/>
              </a:spcBef>
            </a:pPr>
            <a:r>
              <a:rPr dirty="0" sz="700" spc="-90">
                <a:solidFill>
                  <a:srgbClr val="595959"/>
                </a:solidFill>
                <a:latin typeface="Trebuchet MS"/>
                <a:cs typeface="Trebuchet MS"/>
              </a:rPr>
              <a:t>1</a:t>
            </a:r>
            <a:endParaRPr sz="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650"/>
              </a:spcBef>
            </a:pPr>
            <a:endParaRPr sz="700">
              <a:latin typeface="Trebuchet MS"/>
              <a:cs typeface="Trebuchet MS"/>
            </a:endParaRPr>
          </a:p>
          <a:p>
            <a:pPr marL="13335">
              <a:lnSpc>
                <a:spcPct val="100000"/>
              </a:lnSpc>
            </a:pPr>
            <a:r>
              <a:rPr dirty="0" sz="700" spc="25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015513" y="5498653"/>
            <a:ext cx="3904615" cy="727710"/>
          </a:xfrm>
          <a:prstGeom prst="rect">
            <a:avLst/>
          </a:prstGeom>
        </p:spPr>
        <p:txBody>
          <a:bodyPr wrap="square" lIns="0" tIns="1905" rIns="0" bIns="0" rtlCol="0" vert="vert270">
            <a:spAutoFit/>
          </a:bodyPr>
          <a:lstStyle/>
          <a:p>
            <a:pPr algn="r" marL="332740" marR="6350" indent="-119380">
              <a:lnSpc>
                <a:spcPct val="107100"/>
              </a:lnSpc>
              <a:spcBef>
                <a:spcPts val="15"/>
              </a:spcBef>
            </a:pPr>
            <a:r>
              <a:rPr dirty="0" sz="700" spc="-10">
                <a:solidFill>
                  <a:srgbClr val="595959"/>
                </a:solidFill>
                <a:latin typeface="Century Gothic"/>
                <a:cs typeface="Century Gothic"/>
              </a:rPr>
              <a:t>Gainesville</a:t>
            </a:r>
            <a:r>
              <a:rPr dirty="0" sz="700" spc="50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dirty="0" sz="700" spc="-10">
                <a:solidFill>
                  <a:srgbClr val="595959"/>
                </a:solidFill>
                <a:latin typeface="Century Gothic"/>
                <a:cs typeface="Century Gothic"/>
              </a:rPr>
              <a:t>Conyers</a:t>
            </a:r>
            <a:r>
              <a:rPr dirty="0" sz="700" spc="50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dirty="0" sz="700" spc="-10">
                <a:solidFill>
                  <a:srgbClr val="595959"/>
                </a:solidFill>
                <a:latin typeface="Century Gothic"/>
                <a:cs typeface="Century Gothic"/>
              </a:rPr>
              <a:t>Smyrna</a:t>
            </a:r>
            <a:r>
              <a:rPr dirty="0" sz="700" spc="50">
                <a:solidFill>
                  <a:srgbClr val="595959"/>
                </a:solidFill>
                <a:latin typeface="Century Gothic"/>
                <a:cs typeface="Century Gothic"/>
              </a:rPr>
              <a:t> Forsyth </a:t>
            </a:r>
            <a:r>
              <a:rPr dirty="0" sz="700" spc="-10">
                <a:solidFill>
                  <a:srgbClr val="595959"/>
                </a:solidFill>
                <a:latin typeface="Century Gothic"/>
                <a:cs typeface="Century Gothic"/>
              </a:rPr>
              <a:t>Decatur</a:t>
            </a:r>
            <a:r>
              <a:rPr dirty="0" sz="700" spc="45">
                <a:solidFill>
                  <a:srgbClr val="595959"/>
                </a:solidFill>
                <a:latin typeface="Century Gothic"/>
                <a:cs typeface="Century Gothic"/>
              </a:rPr>
              <a:t> Dublin</a:t>
            </a:r>
            <a:endParaRPr sz="700">
              <a:latin typeface="Century Gothic"/>
              <a:cs typeface="Century Gothic"/>
            </a:endParaRPr>
          </a:p>
          <a:p>
            <a:pPr algn="r" marR="13970">
              <a:lnSpc>
                <a:spcPct val="100000"/>
              </a:lnSpc>
              <a:spcBef>
                <a:spcPts val="60"/>
              </a:spcBef>
            </a:pPr>
            <a:r>
              <a:rPr dirty="0" sz="700" spc="-10">
                <a:solidFill>
                  <a:srgbClr val="595959"/>
                </a:solidFill>
                <a:latin typeface="Century Gothic"/>
                <a:cs typeface="Century Gothic"/>
              </a:rPr>
              <a:t>Sa</a:t>
            </a:r>
            <a:r>
              <a:rPr dirty="0" sz="700" spc="-11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dirty="0" sz="700" spc="-10">
                <a:solidFill>
                  <a:srgbClr val="595959"/>
                </a:solidFill>
                <a:latin typeface="Century Gothic"/>
                <a:cs typeface="Century Gothic"/>
              </a:rPr>
              <a:t>vannah</a:t>
            </a:r>
            <a:endParaRPr sz="700">
              <a:latin typeface="Century Gothic"/>
              <a:cs typeface="Century Gothic"/>
            </a:endParaRPr>
          </a:p>
          <a:p>
            <a:pPr algn="just" marL="228600" marR="12065" indent="158115">
              <a:lnSpc>
                <a:spcPct val="107100"/>
              </a:lnSpc>
            </a:pPr>
            <a:r>
              <a:rPr dirty="0" sz="700" spc="-10">
                <a:solidFill>
                  <a:srgbClr val="595959"/>
                </a:solidFill>
                <a:latin typeface="Century Gothic"/>
                <a:cs typeface="Century Gothic"/>
              </a:rPr>
              <a:t>Albany</a:t>
            </a:r>
            <a:r>
              <a:rPr dirty="0" sz="700" spc="50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dirty="0" sz="700" spc="-10">
                <a:solidFill>
                  <a:srgbClr val="595959"/>
                </a:solidFill>
                <a:latin typeface="Century Gothic"/>
                <a:cs typeface="Century Gothic"/>
              </a:rPr>
              <a:t>Columbus</a:t>
            </a:r>
            <a:r>
              <a:rPr dirty="0" sz="700" spc="50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dirty="0" sz="700" spc="-10">
                <a:solidFill>
                  <a:srgbClr val="595959"/>
                </a:solidFill>
                <a:latin typeface="Century Gothic"/>
                <a:cs typeface="Century Gothic"/>
              </a:rPr>
              <a:t>Sa</a:t>
            </a:r>
            <a:r>
              <a:rPr dirty="0" sz="700" spc="-11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dirty="0" sz="700" spc="-10">
                <a:solidFill>
                  <a:srgbClr val="595959"/>
                </a:solidFill>
                <a:latin typeface="Century Gothic"/>
                <a:cs typeface="Century Gothic"/>
              </a:rPr>
              <a:t>tesboro</a:t>
            </a:r>
            <a:endParaRPr sz="700">
              <a:latin typeface="Century Gothic"/>
              <a:cs typeface="Century Gothic"/>
            </a:endParaRPr>
          </a:p>
          <a:p>
            <a:pPr algn="just" marL="12700">
              <a:lnSpc>
                <a:spcPct val="100000"/>
              </a:lnSpc>
              <a:spcBef>
                <a:spcPts val="60"/>
              </a:spcBef>
            </a:pPr>
            <a:r>
              <a:rPr dirty="0" sz="700" spc="50">
                <a:solidFill>
                  <a:srgbClr val="595959"/>
                </a:solidFill>
                <a:latin typeface="Century Gothic"/>
                <a:cs typeface="Century Gothic"/>
              </a:rPr>
              <a:t>Warner</a:t>
            </a:r>
            <a:r>
              <a:rPr dirty="0" sz="700" spc="-65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dirty="0" sz="700" spc="45">
                <a:solidFill>
                  <a:srgbClr val="595959"/>
                </a:solidFill>
                <a:latin typeface="Century Gothic"/>
                <a:cs typeface="Century Gothic"/>
              </a:rPr>
              <a:t>Robins</a:t>
            </a:r>
            <a:endParaRPr sz="700">
              <a:latin typeface="Century Gothic"/>
              <a:cs typeface="Century Gothic"/>
            </a:endParaRPr>
          </a:p>
          <a:p>
            <a:pPr algn="just" marL="177165" marR="6350" indent="252729">
              <a:lnSpc>
                <a:spcPct val="107100"/>
              </a:lnSpc>
            </a:pPr>
            <a:r>
              <a:rPr dirty="0" sz="700" spc="30">
                <a:solidFill>
                  <a:srgbClr val="595959"/>
                </a:solidFill>
                <a:latin typeface="Century Gothic"/>
                <a:cs typeface="Century Gothic"/>
              </a:rPr>
              <a:t>Rome </a:t>
            </a:r>
            <a:r>
              <a:rPr dirty="0" sz="700" spc="45">
                <a:solidFill>
                  <a:srgbClr val="595959"/>
                </a:solidFill>
                <a:latin typeface="Century Gothic"/>
                <a:cs typeface="Century Gothic"/>
              </a:rPr>
              <a:t>Brunswick </a:t>
            </a:r>
            <a:r>
              <a:rPr dirty="0" sz="700" spc="-10">
                <a:solidFill>
                  <a:srgbClr val="595959"/>
                </a:solidFill>
                <a:latin typeface="Century Gothic"/>
                <a:cs typeface="Century Gothic"/>
              </a:rPr>
              <a:t>Fayetteville</a:t>
            </a:r>
            <a:endParaRPr sz="700">
              <a:latin typeface="Century Gothic"/>
              <a:cs typeface="Century Gothic"/>
            </a:endParaRPr>
          </a:p>
          <a:p>
            <a:pPr algn="r" marL="423545" marR="10795" indent="-30480">
              <a:lnSpc>
                <a:spcPct val="107100"/>
              </a:lnSpc>
            </a:pPr>
            <a:r>
              <a:rPr dirty="0" sz="700" spc="-10">
                <a:solidFill>
                  <a:srgbClr val="595959"/>
                </a:solidFill>
                <a:latin typeface="Century Gothic"/>
                <a:cs typeface="Century Gothic"/>
              </a:rPr>
              <a:t>Dalton</a:t>
            </a:r>
            <a:r>
              <a:rPr dirty="0" sz="700" spc="50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dirty="0" sz="700" spc="-10">
                <a:solidFill>
                  <a:srgbClr val="595959"/>
                </a:solidFill>
                <a:latin typeface="Century Gothic"/>
                <a:cs typeface="Century Gothic"/>
              </a:rPr>
              <a:t>Griffin</a:t>
            </a:r>
            <a:endParaRPr sz="700">
              <a:latin typeface="Century Gothic"/>
              <a:cs typeface="Century Gothic"/>
            </a:endParaRPr>
          </a:p>
          <a:p>
            <a:pPr algn="r" marR="17780">
              <a:lnSpc>
                <a:spcPct val="100000"/>
              </a:lnSpc>
              <a:spcBef>
                <a:spcPts val="60"/>
              </a:spcBef>
            </a:pPr>
            <a:r>
              <a:rPr dirty="0" sz="700" spc="-10">
                <a:solidFill>
                  <a:srgbClr val="595959"/>
                </a:solidFill>
                <a:latin typeface="Century Gothic"/>
                <a:cs typeface="Century Gothic"/>
              </a:rPr>
              <a:t>Jonesboro</a:t>
            </a:r>
            <a:endParaRPr sz="700">
              <a:latin typeface="Century Gothic"/>
              <a:cs typeface="Century Gothic"/>
            </a:endParaRPr>
          </a:p>
          <a:p>
            <a:pPr algn="r" marL="225425" marR="6350" indent="203835">
              <a:lnSpc>
                <a:spcPct val="107100"/>
              </a:lnSpc>
            </a:pPr>
            <a:r>
              <a:rPr dirty="0" sz="700" spc="35">
                <a:solidFill>
                  <a:srgbClr val="595959"/>
                </a:solidFill>
                <a:latin typeface="Century Gothic"/>
                <a:cs typeface="Century Gothic"/>
              </a:rPr>
              <a:t>Bryon </a:t>
            </a:r>
            <a:r>
              <a:rPr dirty="0" sz="700" spc="-10">
                <a:solidFill>
                  <a:srgbClr val="595959"/>
                </a:solidFill>
                <a:latin typeface="Century Gothic"/>
                <a:cs typeface="Century Gothic"/>
              </a:rPr>
              <a:t>Monroe</a:t>
            </a:r>
            <a:r>
              <a:rPr dirty="0" sz="700" spc="35">
                <a:solidFill>
                  <a:srgbClr val="595959"/>
                </a:solidFill>
                <a:latin typeface="Century Gothic"/>
                <a:cs typeface="Century Gothic"/>
              </a:rPr>
              <a:t> Lithonia </a:t>
            </a:r>
            <a:r>
              <a:rPr dirty="0" sz="700">
                <a:solidFill>
                  <a:srgbClr val="595959"/>
                </a:solidFill>
                <a:latin typeface="Century Gothic"/>
                <a:cs typeface="Century Gothic"/>
              </a:rPr>
              <a:t>Clark</a:t>
            </a:r>
            <a:r>
              <a:rPr dirty="0" sz="700" spc="-6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dirty="0" sz="700" spc="-20">
                <a:solidFill>
                  <a:srgbClr val="595959"/>
                </a:solidFill>
                <a:latin typeface="Century Gothic"/>
                <a:cs typeface="Century Gothic"/>
              </a:rPr>
              <a:t>ston</a:t>
            </a:r>
            <a:r>
              <a:rPr dirty="0" sz="700" spc="50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dirty="0" sz="700" spc="-10">
                <a:solidFill>
                  <a:srgbClr val="595959"/>
                </a:solidFill>
                <a:latin typeface="Century Gothic"/>
                <a:cs typeface="Century Gothic"/>
              </a:rPr>
              <a:t>Atlanta</a:t>
            </a:r>
            <a:r>
              <a:rPr dirty="0" sz="700" spc="35">
                <a:solidFill>
                  <a:srgbClr val="595959"/>
                </a:solidFill>
                <a:latin typeface="Century Gothic"/>
                <a:cs typeface="Century Gothic"/>
              </a:rPr>
              <a:t> Kingsland </a:t>
            </a:r>
            <a:r>
              <a:rPr dirty="0" sz="700" spc="-10">
                <a:solidFill>
                  <a:srgbClr val="595959"/>
                </a:solidFill>
                <a:latin typeface="Century Gothic"/>
                <a:cs typeface="Century Gothic"/>
              </a:rPr>
              <a:t>Ringgold</a:t>
            </a:r>
            <a:r>
              <a:rPr dirty="0" sz="700" spc="50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dirty="0" sz="700" spc="-10">
                <a:solidFill>
                  <a:srgbClr val="595959"/>
                </a:solidFill>
                <a:latin typeface="Century Gothic"/>
                <a:cs typeface="Century Gothic"/>
              </a:rPr>
              <a:t>Covington</a:t>
            </a:r>
            <a:r>
              <a:rPr dirty="0" sz="700" spc="50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dirty="0" sz="700">
                <a:solidFill>
                  <a:srgbClr val="595959"/>
                </a:solidFill>
                <a:latin typeface="Century Gothic"/>
                <a:cs typeface="Century Gothic"/>
              </a:rPr>
              <a:t>Le</a:t>
            </a:r>
            <a:r>
              <a:rPr dirty="0" sz="700" spc="-75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dirty="0" sz="700" spc="-10">
                <a:solidFill>
                  <a:srgbClr val="595959"/>
                </a:solidFill>
                <a:latin typeface="Century Gothic"/>
                <a:cs typeface="Century Gothic"/>
              </a:rPr>
              <a:t>esburg</a:t>
            </a:r>
            <a:endParaRPr sz="700">
              <a:latin typeface="Century Gothic"/>
              <a:cs typeface="Century Gothic"/>
            </a:endParaRPr>
          </a:p>
          <a:p>
            <a:pPr algn="r" marR="9525">
              <a:lnSpc>
                <a:spcPct val="100000"/>
              </a:lnSpc>
              <a:spcBef>
                <a:spcPts val="60"/>
              </a:spcBef>
            </a:pPr>
            <a:r>
              <a:rPr dirty="0" sz="700" spc="20">
                <a:solidFill>
                  <a:srgbClr val="595959"/>
                </a:solidFill>
                <a:latin typeface="Century Gothic"/>
                <a:cs typeface="Century Gothic"/>
              </a:rPr>
              <a:t>Phe</a:t>
            </a:r>
            <a:r>
              <a:rPr dirty="0" sz="700" spc="-12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dirty="0" sz="700" spc="20">
                <a:solidFill>
                  <a:srgbClr val="595959"/>
                </a:solidFill>
                <a:latin typeface="Century Gothic"/>
                <a:cs typeface="Century Gothic"/>
              </a:rPr>
              <a:t>nix</a:t>
            </a:r>
            <a:r>
              <a:rPr dirty="0" sz="700" spc="4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dirty="0" sz="700" spc="20">
                <a:solidFill>
                  <a:srgbClr val="595959"/>
                </a:solidFill>
                <a:latin typeface="Century Gothic"/>
                <a:cs typeface="Century Gothic"/>
              </a:rPr>
              <a:t>city,</a:t>
            </a:r>
            <a:r>
              <a:rPr dirty="0" sz="700" spc="6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dirty="0" sz="700" spc="-25">
                <a:solidFill>
                  <a:srgbClr val="595959"/>
                </a:solidFill>
                <a:latin typeface="Century Gothic"/>
                <a:cs typeface="Century Gothic"/>
              </a:rPr>
              <a:t>AL</a:t>
            </a:r>
            <a:endParaRPr sz="700">
              <a:latin typeface="Century Gothic"/>
              <a:cs typeface="Century Gothic"/>
            </a:endParaRPr>
          </a:p>
          <a:p>
            <a:pPr algn="r" marL="216535" marR="5080" indent="78740">
              <a:lnSpc>
                <a:spcPct val="107100"/>
              </a:lnSpc>
            </a:pPr>
            <a:r>
              <a:rPr dirty="0" sz="700" spc="10">
                <a:solidFill>
                  <a:srgbClr val="595959"/>
                </a:solidFill>
                <a:latin typeface="Century Gothic"/>
                <a:cs typeface="Century Gothic"/>
              </a:rPr>
              <a:t>Sylve</a:t>
            </a:r>
            <a:r>
              <a:rPr dirty="0" sz="700" spc="-55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dirty="0" sz="700" spc="-20">
                <a:solidFill>
                  <a:srgbClr val="595959"/>
                </a:solidFill>
                <a:latin typeface="Century Gothic"/>
                <a:cs typeface="Century Gothic"/>
              </a:rPr>
              <a:t>ster</a:t>
            </a:r>
            <a:r>
              <a:rPr dirty="0" sz="700" spc="55">
                <a:solidFill>
                  <a:srgbClr val="595959"/>
                </a:solidFill>
                <a:latin typeface="Century Gothic"/>
                <a:cs typeface="Century Gothic"/>
              </a:rPr>
              <a:t> Fort</a:t>
            </a:r>
            <a:r>
              <a:rPr dirty="0" sz="700" spc="25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dirty="0" sz="700" spc="-10">
                <a:solidFill>
                  <a:srgbClr val="595959"/>
                </a:solidFill>
                <a:latin typeface="Century Gothic"/>
                <a:cs typeface="Century Gothic"/>
              </a:rPr>
              <a:t>Valley</a:t>
            </a:r>
            <a:r>
              <a:rPr dirty="0" sz="700" spc="50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dirty="0" sz="700" spc="-10">
                <a:solidFill>
                  <a:srgbClr val="595959"/>
                </a:solidFill>
                <a:latin typeface="Century Gothic"/>
                <a:cs typeface="Century Gothic"/>
              </a:rPr>
              <a:t>Jackson</a:t>
            </a:r>
            <a:endParaRPr sz="700">
              <a:latin typeface="Century Gothic"/>
              <a:cs typeface="Century Gothic"/>
            </a:endParaRPr>
          </a:p>
          <a:p>
            <a:pPr algn="r" marL="177165" marR="5080" indent="215900">
              <a:lnSpc>
                <a:spcPct val="107100"/>
              </a:lnSpc>
            </a:pPr>
            <a:r>
              <a:rPr dirty="0" sz="700" spc="-10">
                <a:solidFill>
                  <a:srgbClr val="595959"/>
                </a:solidFill>
                <a:latin typeface="Century Gothic"/>
                <a:cs typeface="Century Gothic"/>
              </a:rPr>
              <a:t>Macon</a:t>
            </a:r>
            <a:r>
              <a:rPr dirty="0" sz="700" spc="20">
                <a:solidFill>
                  <a:srgbClr val="595959"/>
                </a:solidFill>
                <a:latin typeface="Century Gothic"/>
                <a:cs typeface="Century Gothic"/>
              </a:rPr>
              <a:t> Forest</a:t>
            </a:r>
            <a:r>
              <a:rPr dirty="0" sz="700" spc="19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dirty="0" sz="700" spc="-20">
                <a:solidFill>
                  <a:srgbClr val="595959"/>
                </a:solidFill>
                <a:latin typeface="Century Gothic"/>
                <a:cs typeface="Century Gothic"/>
              </a:rPr>
              <a:t>Park</a:t>
            </a:r>
            <a:r>
              <a:rPr dirty="0" sz="700" spc="50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dirty="0" sz="700" spc="-10">
                <a:solidFill>
                  <a:srgbClr val="595959"/>
                </a:solidFill>
                <a:latin typeface="Century Gothic"/>
                <a:cs typeface="Century Gothic"/>
              </a:rPr>
              <a:t>Norcross</a:t>
            </a:r>
            <a:endParaRPr sz="700">
              <a:latin typeface="Century Gothic"/>
              <a:cs typeface="Century Gothic"/>
            </a:endParaRPr>
          </a:p>
          <a:p>
            <a:pPr algn="r" marR="17145">
              <a:lnSpc>
                <a:spcPct val="100000"/>
              </a:lnSpc>
              <a:spcBef>
                <a:spcPts val="60"/>
              </a:spcBef>
            </a:pPr>
            <a:r>
              <a:rPr dirty="0" sz="700" spc="20">
                <a:solidFill>
                  <a:srgbClr val="595959"/>
                </a:solidFill>
                <a:latin typeface="Century Gothic"/>
                <a:cs typeface="Century Gothic"/>
              </a:rPr>
              <a:t>Lithia</a:t>
            </a:r>
            <a:r>
              <a:rPr dirty="0" sz="700" spc="135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dirty="0" sz="700" spc="40">
                <a:solidFill>
                  <a:srgbClr val="595959"/>
                </a:solidFill>
                <a:latin typeface="Century Gothic"/>
                <a:cs typeface="Century Gothic"/>
              </a:rPr>
              <a:t>Springs</a:t>
            </a:r>
            <a:endParaRPr sz="700">
              <a:latin typeface="Century Gothic"/>
              <a:cs typeface="Century Gothic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447043" y="2854727"/>
            <a:ext cx="3266440" cy="297624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011555" marR="421640" indent="-523875">
              <a:lnSpc>
                <a:spcPct val="103800"/>
              </a:lnSpc>
              <a:spcBef>
                <a:spcPts val="25"/>
              </a:spcBef>
            </a:pPr>
            <a:r>
              <a:rPr dirty="0" sz="1600" spc="200" b="1">
                <a:latin typeface="Calibri"/>
                <a:cs typeface="Calibri"/>
              </a:rPr>
              <a:t>Applicant</a:t>
            </a:r>
            <a:r>
              <a:rPr dirty="0" sz="1600" spc="114" b="1">
                <a:latin typeface="Calibri"/>
                <a:cs typeface="Calibri"/>
              </a:rPr>
              <a:t> </a:t>
            </a:r>
            <a:r>
              <a:rPr dirty="0" sz="1600" spc="204" b="1">
                <a:latin typeface="Calibri"/>
                <a:cs typeface="Calibri"/>
              </a:rPr>
              <a:t>Geographic Breakdown:</a:t>
            </a:r>
            <a:endParaRPr sz="1600">
              <a:latin typeface="Calibri"/>
              <a:cs typeface="Calibri"/>
            </a:endParaRPr>
          </a:p>
          <a:p>
            <a:pPr marL="243204" indent="-230504">
              <a:lnSpc>
                <a:spcPct val="100000"/>
              </a:lnSpc>
              <a:spcBef>
                <a:spcPts val="1900"/>
              </a:spcBef>
              <a:buFont typeface="Arial"/>
              <a:buChar char="•"/>
              <a:tabLst>
                <a:tab pos="243204" algn="l"/>
              </a:tabLst>
            </a:pPr>
            <a:r>
              <a:rPr dirty="0" sz="1600" spc="200" b="1">
                <a:latin typeface="Calibri"/>
                <a:cs typeface="Calibri"/>
              </a:rPr>
              <a:t>6</a:t>
            </a:r>
            <a:r>
              <a:rPr dirty="0" sz="1600" spc="70" b="1">
                <a:latin typeface="Calibri"/>
                <a:cs typeface="Calibri"/>
              </a:rPr>
              <a:t> </a:t>
            </a:r>
            <a:r>
              <a:rPr dirty="0" sz="1600" spc="175">
                <a:latin typeface="Calibri"/>
                <a:cs typeface="Calibri"/>
              </a:rPr>
              <a:t>from</a:t>
            </a:r>
            <a:r>
              <a:rPr dirty="0" sz="1600" spc="85">
                <a:latin typeface="Calibri"/>
                <a:cs typeface="Calibri"/>
              </a:rPr>
              <a:t> </a:t>
            </a:r>
            <a:r>
              <a:rPr dirty="0" sz="1600" spc="150">
                <a:latin typeface="Calibri"/>
                <a:cs typeface="Calibri"/>
              </a:rPr>
              <a:t>Atlanta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1600">
              <a:latin typeface="Calibri"/>
              <a:cs typeface="Calibri"/>
            </a:endParaRPr>
          </a:p>
          <a:p>
            <a:pPr marL="243204" indent="-230504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3204" algn="l"/>
              </a:tabLst>
            </a:pPr>
            <a:r>
              <a:rPr dirty="0" sz="1600" spc="130" b="1">
                <a:latin typeface="Calibri"/>
                <a:cs typeface="Calibri"/>
              </a:rPr>
              <a:t>2</a:t>
            </a:r>
            <a:r>
              <a:rPr dirty="0" sz="1600" spc="65" b="1">
                <a:latin typeface="Calibri"/>
                <a:cs typeface="Calibri"/>
              </a:rPr>
              <a:t> </a:t>
            </a:r>
            <a:r>
              <a:rPr dirty="0" sz="1600" spc="175">
                <a:latin typeface="Calibri"/>
                <a:cs typeface="Calibri"/>
              </a:rPr>
              <a:t>from</a:t>
            </a:r>
            <a:r>
              <a:rPr dirty="0" sz="1600" spc="80">
                <a:latin typeface="Calibri"/>
                <a:cs typeface="Calibri"/>
              </a:rPr>
              <a:t> </a:t>
            </a:r>
            <a:r>
              <a:rPr dirty="0" sz="1600" spc="185">
                <a:latin typeface="Calibri"/>
                <a:cs typeface="Calibri"/>
              </a:rPr>
              <a:t>Macon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600">
              <a:latin typeface="Calibri"/>
              <a:cs typeface="Calibri"/>
            </a:endParaRPr>
          </a:p>
          <a:p>
            <a:pPr marL="243204" indent="-230504">
              <a:lnSpc>
                <a:spcPct val="100000"/>
              </a:lnSpc>
              <a:buFont typeface="Arial"/>
              <a:buChar char="•"/>
              <a:tabLst>
                <a:tab pos="243204" algn="l"/>
              </a:tabLst>
            </a:pPr>
            <a:r>
              <a:rPr dirty="0" sz="1600" spc="130" b="1">
                <a:latin typeface="Calibri"/>
                <a:cs typeface="Calibri"/>
              </a:rPr>
              <a:t>2</a:t>
            </a:r>
            <a:r>
              <a:rPr dirty="0" sz="1600" spc="65" b="1">
                <a:latin typeface="Calibri"/>
                <a:cs typeface="Calibri"/>
              </a:rPr>
              <a:t> </a:t>
            </a:r>
            <a:r>
              <a:rPr dirty="0" sz="1600" spc="175">
                <a:latin typeface="Calibri"/>
                <a:cs typeface="Calibri"/>
              </a:rPr>
              <a:t>from</a:t>
            </a:r>
            <a:r>
              <a:rPr dirty="0" sz="1600" spc="80">
                <a:latin typeface="Calibri"/>
                <a:cs typeface="Calibri"/>
              </a:rPr>
              <a:t> </a:t>
            </a:r>
            <a:r>
              <a:rPr dirty="0" sz="1600" spc="220">
                <a:latin typeface="Calibri"/>
                <a:cs typeface="Calibri"/>
              </a:rPr>
              <a:t>Columbus</a:t>
            </a:r>
            <a:endParaRPr sz="1600">
              <a:latin typeface="Calibri"/>
              <a:cs typeface="Calibri"/>
            </a:endParaRPr>
          </a:p>
          <a:p>
            <a:pPr algn="just" marL="243204" marR="5080" indent="-231140">
              <a:lnSpc>
                <a:spcPct val="101299"/>
              </a:lnSpc>
              <a:spcBef>
                <a:spcPts val="1875"/>
              </a:spcBef>
              <a:buFont typeface="Arial"/>
              <a:buChar char="•"/>
              <a:tabLst>
                <a:tab pos="243204" algn="l"/>
                <a:tab pos="245110" algn="l"/>
              </a:tabLst>
            </a:pPr>
            <a:r>
              <a:rPr dirty="0" sz="1600">
                <a:latin typeface="Calibri"/>
                <a:cs typeface="Calibri"/>
              </a:rPr>
              <a:t>	</a:t>
            </a:r>
            <a:r>
              <a:rPr dirty="0" sz="1600" spc="185">
                <a:latin typeface="Calibri"/>
                <a:cs typeface="Calibri"/>
              </a:rPr>
              <a:t>The</a:t>
            </a:r>
            <a:r>
              <a:rPr dirty="0" sz="1600" spc="95">
                <a:latin typeface="Calibri"/>
                <a:cs typeface="Calibri"/>
              </a:rPr>
              <a:t> </a:t>
            </a:r>
            <a:r>
              <a:rPr dirty="0" sz="1600" spc="200">
                <a:latin typeface="Calibri"/>
                <a:cs typeface="Calibri"/>
              </a:rPr>
              <a:t>remaining</a:t>
            </a:r>
            <a:r>
              <a:rPr dirty="0" sz="1600" spc="100">
                <a:latin typeface="Calibri"/>
                <a:cs typeface="Calibri"/>
              </a:rPr>
              <a:t> </a:t>
            </a:r>
            <a:r>
              <a:rPr dirty="0" sz="1600" spc="155">
                <a:latin typeface="Calibri"/>
                <a:cs typeface="Calibri"/>
              </a:rPr>
              <a:t>organizations </a:t>
            </a:r>
            <a:r>
              <a:rPr dirty="0" sz="1600" spc="145">
                <a:latin typeface="Calibri"/>
                <a:cs typeface="Calibri"/>
              </a:rPr>
              <a:t>are</a:t>
            </a:r>
            <a:r>
              <a:rPr dirty="0" sz="1600" spc="95">
                <a:latin typeface="Calibri"/>
                <a:cs typeface="Calibri"/>
              </a:rPr>
              <a:t> </a:t>
            </a:r>
            <a:r>
              <a:rPr dirty="0" sz="1600" spc="155">
                <a:latin typeface="Calibri"/>
                <a:cs typeface="Calibri"/>
              </a:rPr>
              <a:t>distributed</a:t>
            </a:r>
            <a:r>
              <a:rPr dirty="0" sz="1600" spc="85">
                <a:latin typeface="Calibri"/>
                <a:cs typeface="Calibri"/>
              </a:rPr>
              <a:t> </a:t>
            </a:r>
            <a:r>
              <a:rPr dirty="0" sz="1600" spc="155">
                <a:latin typeface="Calibri"/>
                <a:cs typeface="Calibri"/>
              </a:rPr>
              <a:t>across</a:t>
            </a:r>
            <a:r>
              <a:rPr dirty="0" sz="1600" spc="90">
                <a:latin typeface="Calibri"/>
                <a:cs typeface="Calibri"/>
              </a:rPr>
              <a:t> </a:t>
            </a:r>
            <a:r>
              <a:rPr dirty="0" sz="1600" spc="135">
                <a:latin typeface="Calibri"/>
                <a:cs typeface="Calibri"/>
              </a:rPr>
              <a:t>various </a:t>
            </a:r>
            <a:r>
              <a:rPr dirty="0" sz="1600" spc="150">
                <a:latin typeface="Calibri"/>
                <a:cs typeface="Calibri"/>
              </a:rPr>
              <a:t>locations</a:t>
            </a:r>
            <a:r>
              <a:rPr dirty="0" sz="1600" spc="80">
                <a:latin typeface="Calibri"/>
                <a:cs typeface="Calibri"/>
              </a:rPr>
              <a:t> </a:t>
            </a:r>
            <a:r>
              <a:rPr dirty="0" sz="1600" spc="155">
                <a:latin typeface="Calibri"/>
                <a:cs typeface="Calibri"/>
              </a:rPr>
              <a:t>in</a:t>
            </a:r>
            <a:r>
              <a:rPr dirty="0" sz="1600" spc="80">
                <a:latin typeface="Calibri"/>
                <a:cs typeface="Calibri"/>
              </a:rPr>
              <a:t> </a:t>
            </a:r>
            <a:r>
              <a:rPr dirty="0" sz="1600" spc="135">
                <a:latin typeface="Calibri"/>
                <a:cs typeface="Calibri"/>
              </a:rPr>
              <a:t>Georgia.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3254" y="1425999"/>
            <a:ext cx="410908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85"/>
              <a:t>Populations</a:t>
            </a:r>
            <a:r>
              <a:rPr dirty="0" sz="3200" spc="-285"/>
              <a:t> </a:t>
            </a:r>
            <a:r>
              <a:rPr dirty="0" sz="3200" spc="-70"/>
              <a:t>Served</a:t>
            </a:r>
            <a:endParaRPr sz="3200"/>
          </a:p>
        </p:txBody>
      </p:sp>
      <p:sp>
        <p:nvSpPr>
          <p:cNvPr id="3" name="object 3" descr=""/>
          <p:cNvSpPr txBox="1"/>
          <p:nvPr/>
        </p:nvSpPr>
        <p:spPr>
          <a:xfrm>
            <a:off x="5596492" y="2582219"/>
            <a:ext cx="3853179" cy="927735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marL="243204" marR="5080" indent="-231140">
              <a:lnSpc>
                <a:spcPct val="103200"/>
              </a:lnSpc>
              <a:spcBef>
                <a:spcPts val="145"/>
              </a:spcBef>
              <a:buFont typeface="Arial"/>
              <a:buChar char="•"/>
              <a:tabLst>
                <a:tab pos="243204" algn="l"/>
              </a:tabLst>
            </a:pPr>
            <a:r>
              <a:rPr dirty="0" sz="1900" spc="220">
                <a:latin typeface="Calibri"/>
                <a:cs typeface="Calibri"/>
              </a:rPr>
              <a:t>Applicants</a:t>
            </a:r>
            <a:r>
              <a:rPr dirty="0" sz="1900" spc="95">
                <a:latin typeface="Calibri"/>
                <a:cs typeface="Calibri"/>
              </a:rPr>
              <a:t> </a:t>
            </a:r>
            <a:r>
              <a:rPr dirty="0" sz="1900" spc="200">
                <a:latin typeface="Calibri"/>
                <a:cs typeface="Calibri"/>
              </a:rPr>
              <a:t>served</a:t>
            </a:r>
            <a:r>
              <a:rPr dirty="0" sz="1900" spc="105">
                <a:latin typeface="Calibri"/>
                <a:cs typeface="Calibri"/>
              </a:rPr>
              <a:t> </a:t>
            </a:r>
            <a:r>
              <a:rPr dirty="0" sz="1900" spc="200">
                <a:latin typeface="Calibri"/>
                <a:cs typeface="Calibri"/>
              </a:rPr>
              <a:t>a</a:t>
            </a:r>
            <a:r>
              <a:rPr dirty="0" sz="1900" spc="100">
                <a:latin typeface="Calibri"/>
                <a:cs typeface="Calibri"/>
              </a:rPr>
              <a:t> </a:t>
            </a:r>
            <a:r>
              <a:rPr dirty="0" sz="1900" spc="160">
                <a:latin typeface="Calibri"/>
                <a:cs typeface="Calibri"/>
              </a:rPr>
              <a:t>variety</a:t>
            </a:r>
            <a:r>
              <a:rPr dirty="0" sz="1900" spc="100">
                <a:latin typeface="Calibri"/>
                <a:cs typeface="Calibri"/>
              </a:rPr>
              <a:t> </a:t>
            </a:r>
            <a:r>
              <a:rPr dirty="0" sz="1900" spc="110">
                <a:latin typeface="Calibri"/>
                <a:cs typeface="Calibri"/>
              </a:rPr>
              <a:t>of </a:t>
            </a:r>
            <a:r>
              <a:rPr dirty="0" sz="1900" spc="235">
                <a:latin typeface="Calibri"/>
                <a:cs typeface="Calibri"/>
              </a:rPr>
              <a:t>communities.</a:t>
            </a:r>
            <a:r>
              <a:rPr dirty="0" sz="1900" spc="95">
                <a:latin typeface="Calibri"/>
                <a:cs typeface="Calibri"/>
              </a:rPr>
              <a:t> </a:t>
            </a:r>
            <a:r>
              <a:rPr dirty="0" sz="1900" spc="225">
                <a:latin typeface="Calibri"/>
                <a:cs typeface="Calibri"/>
              </a:rPr>
              <a:t>The</a:t>
            </a:r>
            <a:r>
              <a:rPr dirty="0" sz="1900" spc="114">
                <a:latin typeface="Calibri"/>
                <a:cs typeface="Calibri"/>
              </a:rPr>
              <a:t> </a:t>
            </a:r>
            <a:r>
              <a:rPr dirty="0" sz="1900" spc="204">
                <a:latin typeface="Calibri"/>
                <a:cs typeface="Calibri"/>
              </a:rPr>
              <a:t>top</a:t>
            </a:r>
            <a:r>
              <a:rPr dirty="0" sz="1900" spc="110">
                <a:latin typeface="Calibri"/>
                <a:cs typeface="Calibri"/>
              </a:rPr>
              <a:t> </a:t>
            </a:r>
            <a:r>
              <a:rPr dirty="0" sz="1900" spc="170">
                <a:latin typeface="Calibri"/>
                <a:cs typeface="Calibri"/>
              </a:rPr>
              <a:t>three </a:t>
            </a:r>
            <a:r>
              <a:rPr dirty="0" sz="1900" spc="210">
                <a:latin typeface="Calibri"/>
                <a:cs typeface="Calibri"/>
              </a:rPr>
              <a:t>populations</a:t>
            </a:r>
            <a:r>
              <a:rPr dirty="0" sz="1900" spc="114">
                <a:latin typeface="Calibri"/>
                <a:cs typeface="Calibri"/>
              </a:rPr>
              <a:t> </a:t>
            </a:r>
            <a:r>
              <a:rPr dirty="0" sz="1900" spc="200">
                <a:latin typeface="Calibri"/>
                <a:cs typeface="Calibri"/>
              </a:rPr>
              <a:t>served</a:t>
            </a:r>
            <a:r>
              <a:rPr dirty="0" sz="1900" spc="125">
                <a:latin typeface="Calibri"/>
                <a:cs typeface="Calibri"/>
              </a:rPr>
              <a:t> </a:t>
            </a:r>
            <a:r>
              <a:rPr dirty="0" sz="1900" spc="175">
                <a:latin typeface="Calibri"/>
                <a:cs typeface="Calibri"/>
              </a:rPr>
              <a:t>include: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968627" y="3779751"/>
            <a:ext cx="3035935" cy="60833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247015" marR="5080" indent="-234950">
              <a:lnSpc>
                <a:spcPct val="101099"/>
              </a:lnSpc>
              <a:spcBef>
                <a:spcPts val="75"/>
              </a:spcBef>
              <a:buFont typeface="Courier New"/>
              <a:buChar char="o"/>
              <a:tabLst>
                <a:tab pos="248285" algn="l"/>
              </a:tabLst>
            </a:pPr>
            <a:r>
              <a:rPr dirty="0" sz="1900" spc="260" b="1">
                <a:latin typeface="Calibri"/>
                <a:cs typeface="Calibri"/>
              </a:rPr>
              <a:t>45</a:t>
            </a:r>
            <a:r>
              <a:rPr dirty="0" sz="1900" spc="125" b="1">
                <a:latin typeface="Calibri"/>
                <a:cs typeface="Calibri"/>
              </a:rPr>
              <a:t> </a:t>
            </a:r>
            <a:r>
              <a:rPr dirty="0" sz="1900" spc="204">
                <a:latin typeface="Calibri"/>
                <a:cs typeface="Calibri"/>
              </a:rPr>
              <a:t>organizations</a:t>
            </a:r>
            <a:r>
              <a:rPr dirty="0" sz="1900" spc="125">
                <a:latin typeface="Calibri"/>
                <a:cs typeface="Calibri"/>
              </a:rPr>
              <a:t> </a:t>
            </a:r>
            <a:r>
              <a:rPr dirty="0" sz="1900" spc="165">
                <a:latin typeface="Calibri"/>
                <a:cs typeface="Calibri"/>
              </a:rPr>
              <a:t>serve </a:t>
            </a:r>
            <a:r>
              <a:rPr dirty="0" sz="1900" spc="165">
                <a:latin typeface="Calibri"/>
                <a:cs typeface="Calibri"/>
              </a:rPr>
              <a:t>	</a:t>
            </a:r>
            <a:r>
              <a:rPr dirty="0" sz="1900" spc="170">
                <a:latin typeface="Calibri"/>
                <a:cs typeface="Calibri"/>
              </a:rPr>
              <a:t>families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968627" y="4669767"/>
            <a:ext cx="3701415" cy="60833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247015" marR="5080" indent="-234950">
              <a:lnSpc>
                <a:spcPct val="101099"/>
              </a:lnSpc>
              <a:spcBef>
                <a:spcPts val="75"/>
              </a:spcBef>
              <a:buFont typeface="Courier New"/>
              <a:buChar char="o"/>
              <a:tabLst>
                <a:tab pos="248285" algn="l"/>
              </a:tabLst>
            </a:pPr>
            <a:r>
              <a:rPr dirty="0" sz="1900" spc="355" b="1">
                <a:latin typeface="Calibri"/>
                <a:cs typeface="Calibri"/>
              </a:rPr>
              <a:t>44</a:t>
            </a:r>
            <a:r>
              <a:rPr dirty="0" sz="1900" spc="170" b="1">
                <a:latin typeface="Calibri"/>
                <a:cs typeface="Calibri"/>
              </a:rPr>
              <a:t> </a:t>
            </a:r>
            <a:r>
              <a:rPr dirty="0" sz="1900" spc="204">
                <a:latin typeface="Calibri"/>
                <a:cs typeface="Calibri"/>
              </a:rPr>
              <a:t>organizations</a:t>
            </a:r>
            <a:r>
              <a:rPr dirty="0" sz="1900" spc="125">
                <a:latin typeface="Calibri"/>
                <a:cs typeface="Calibri"/>
              </a:rPr>
              <a:t> </a:t>
            </a:r>
            <a:r>
              <a:rPr dirty="0" sz="1900" spc="165">
                <a:latin typeface="Calibri"/>
                <a:cs typeface="Calibri"/>
              </a:rPr>
              <a:t>serve </a:t>
            </a:r>
            <a:r>
              <a:rPr dirty="0" sz="1900" spc="165">
                <a:latin typeface="Calibri"/>
                <a:cs typeface="Calibri"/>
              </a:rPr>
              <a:t>	</a:t>
            </a:r>
            <a:r>
              <a:rPr dirty="0" sz="1900" spc="215">
                <a:latin typeface="Calibri"/>
                <a:cs typeface="Calibri"/>
              </a:rPr>
              <a:t>people</a:t>
            </a:r>
            <a:r>
              <a:rPr dirty="0" sz="1900" spc="105">
                <a:latin typeface="Calibri"/>
                <a:cs typeface="Calibri"/>
              </a:rPr>
              <a:t> </a:t>
            </a:r>
            <a:r>
              <a:rPr dirty="0" sz="1900" spc="275">
                <a:latin typeface="Calibri"/>
                <a:cs typeface="Calibri"/>
              </a:rPr>
              <a:t>who</a:t>
            </a:r>
            <a:r>
              <a:rPr dirty="0" sz="1900" spc="105">
                <a:latin typeface="Calibri"/>
                <a:cs typeface="Calibri"/>
              </a:rPr>
              <a:t> </a:t>
            </a:r>
            <a:r>
              <a:rPr dirty="0" sz="1900" spc="175">
                <a:latin typeface="Calibri"/>
                <a:cs typeface="Calibri"/>
              </a:rPr>
              <a:t>are</a:t>
            </a:r>
            <a:r>
              <a:rPr dirty="0" sz="1900" spc="105">
                <a:latin typeface="Calibri"/>
                <a:cs typeface="Calibri"/>
              </a:rPr>
              <a:t> </a:t>
            </a:r>
            <a:r>
              <a:rPr dirty="0" sz="1900" spc="190">
                <a:latin typeface="Calibri"/>
                <a:cs typeface="Calibri"/>
              </a:rPr>
              <a:t>low-</a:t>
            </a:r>
            <a:r>
              <a:rPr dirty="0" sz="1900" spc="254">
                <a:latin typeface="Calibri"/>
                <a:cs typeface="Calibri"/>
              </a:rPr>
              <a:t>income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968627" y="5532683"/>
            <a:ext cx="3722370" cy="927735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247650" indent="-234950">
              <a:lnSpc>
                <a:spcPct val="100000"/>
              </a:lnSpc>
              <a:spcBef>
                <a:spcPts val="219"/>
              </a:spcBef>
              <a:buFont typeface="Courier New"/>
              <a:buChar char="o"/>
              <a:tabLst>
                <a:tab pos="247650" algn="l"/>
              </a:tabLst>
            </a:pPr>
            <a:r>
              <a:rPr dirty="0" sz="1900" spc="65" b="1">
                <a:latin typeface="Calibri"/>
                <a:cs typeface="Calibri"/>
              </a:rPr>
              <a:t>41</a:t>
            </a:r>
            <a:r>
              <a:rPr dirty="0" sz="1900" spc="155" b="1">
                <a:latin typeface="Calibri"/>
                <a:cs typeface="Calibri"/>
              </a:rPr>
              <a:t> </a:t>
            </a:r>
            <a:r>
              <a:rPr dirty="0" sz="1900" spc="204">
                <a:latin typeface="Calibri"/>
                <a:cs typeface="Calibri"/>
              </a:rPr>
              <a:t>organizations</a:t>
            </a:r>
            <a:r>
              <a:rPr dirty="0" sz="1900" spc="130">
                <a:latin typeface="Calibri"/>
                <a:cs typeface="Calibri"/>
              </a:rPr>
              <a:t> </a:t>
            </a:r>
            <a:r>
              <a:rPr dirty="0" sz="1900" spc="165">
                <a:latin typeface="Calibri"/>
                <a:cs typeface="Calibri"/>
              </a:rPr>
              <a:t>serve</a:t>
            </a:r>
            <a:endParaRPr sz="1900">
              <a:latin typeface="Calibri"/>
              <a:cs typeface="Calibri"/>
            </a:endParaRPr>
          </a:p>
          <a:p>
            <a:pPr marL="248285" marR="5080">
              <a:lnSpc>
                <a:spcPct val="101099"/>
              </a:lnSpc>
              <a:spcBef>
                <a:spcPts val="95"/>
              </a:spcBef>
            </a:pPr>
            <a:r>
              <a:rPr dirty="0" sz="1900" spc="240">
                <a:latin typeface="Calibri"/>
                <a:cs typeface="Calibri"/>
              </a:rPr>
              <a:t>mothers</a:t>
            </a:r>
            <a:r>
              <a:rPr dirty="0" sz="1900" spc="110">
                <a:latin typeface="Calibri"/>
                <a:cs typeface="Calibri"/>
              </a:rPr>
              <a:t> </a:t>
            </a:r>
            <a:r>
              <a:rPr dirty="0" sz="1900" spc="200">
                <a:latin typeface="Calibri"/>
                <a:cs typeface="Calibri"/>
              </a:rPr>
              <a:t>(includes</a:t>
            </a:r>
            <a:r>
              <a:rPr dirty="0" sz="1900" spc="110">
                <a:latin typeface="Calibri"/>
                <a:cs typeface="Calibri"/>
              </a:rPr>
              <a:t> </a:t>
            </a:r>
            <a:r>
              <a:rPr dirty="0" sz="1900" spc="240">
                <a:latin typeface="Calibri"/>
                <a:cs typeface="Calibri"/>
              </a:rPr>
              <a:t>pregnant </a:t>
            </a:r>
            <a:r>
              <a:rPr dirty="0" sz="1900" spc="265">
                <a:latin typeface="Calibri"/>
                <a:cs typeface="Calibri"/>
              </a:rPr>
              <a:t>women)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2073655" y="2827020"/>
            <a:ext cx="1902460" cy="1905000"/>
            <a:chOff x="2073655" y="2827020"/>
            <a:chExt cx="1902460" cy="1905000"/>
          </a:xfrm>
        </p:grpSpPr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91103" y="2827020"/>
              <a:ext cx="277368" cy="987551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91103" y="2851404"/>
              <a:ext cx="533399" cy="96316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91103" y="2958084"/>
              <a:ext cx="768095" cy="85648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91103" y="3153156"/>
              <a:ext cx="935736" cy="661415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91103" y="3451860"/>
              <a:ext cx="984504" cy="408432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91103" y="3744468"/>
              <a:ext cx="981456" cy="484631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91103" y="3744468"/>
              <a:ext cx="883919" cy="783335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91103" y="3744468"/>
              <a:ext cx="643128" cy="966216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41168" y="3744468"/>
              <a:ext cx="515111" cy="987552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54071" y="3744468"/>
              <a:ext cx="704088" cy="950975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19375" y="3744468"/>
              <a:ext cx="938784" cy="728472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73655" y="3491484"/>
              <a:ext cx="984504" cy="603503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110231" y="3015996"/>
              <a:ext cx="947928" cy="798576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33319" y="2827020"/>
              <a:ext cx="624840" cy="987551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024282" y="2843476"/>
              <a:ext cx="467749" cy="917469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024282" y="2971986"/>
              <a:ext cx="699643" cy="788959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024282" y="3168385"/>
              <a:ext cx="868229" cy="592560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024282" y="3467346"/>
              <a:ext cx="916416" cy="340069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024282" y="3760946"/>
              <a:ext cx="915243" cy="415931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024282" y="3760946"/>
              <a:ext cx="816836" cy="713145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024282" y="3760946"/>
              <a:ext cx="576550" cy="895922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775369" y="3760946"/>
              <a:ext cx="446363" cy="917468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388109" y="3760946"/>
              <a:ext cx="636173" cy="882977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151899" y="3760946"/>
              <a:ext cx="872383" cy="660380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107933" y="3505363"/>
              <a:ext cx="916348" cy="536568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144139" y="3031388"/>
              <a:ext cx="880143" cy="729557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468595" y="2843476"/>
              <a:ext cx="555687" cy="917469"/>
            </a:xfrm>
            <a:prstGeom prst="rect">
              <a:avLst/>
            </a:prstGeom>
          </p:spPr>
        </p:pic>
      </p:grpSp>
      <p:sp>
        <p:nvSpPr>
          <p:cNvPr id="35" name="object 35" descr=""/>
          <p:cNvSpPr txBox="1"/>
          <p:nvPr/>
        </p:nvSpPr>
        <p:spPr>
          <a:xfrm>
            <a:off x="2996961" y="2901579"/>
            <a:ext cx="41910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800" spc="105">
                <a:solidFill>
                  <a:srgbClr val="FFFFFF"/>
                </a:solidFill>
                <a:latin typeface="Trebuchet MS"/>
                <a:cs typeface="Trebuchet MS"/>
              </a:rPr>
              <a:t>4%</a:t>
            </a:r>
            <a:r>
              <a:rPr dirty="0" sz="800" spc="2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baseline="-34722" sz="1200" spc="120">
                <a:solidFill>
                  <a:srgbClr val="FFFFFF"/>
                </a:solidFill>
                <a:latin typeface="Trebuchet MS"/>
                <a:cs typeface="Trebuchet MS"/>
              </a:rPr>
              <a:t>5%</a:t>
            </a:r>
            <a:endParaRPr baseline="-34722" sz="1200">
              <a:latin typeface="Trebuchet MS"/>
              <a:cs typeface="Trebuchet MS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3438127" y="3102748"/>
            <a:ext cx="16764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80">
                <a:solidFill>
                  <a:srgbClr val="FFFFFF"/>
                </a:solidFill>
                <a:latin typeface="Trebuchet MS"/>
                <a:cs typeface="Trebuchet MS"/>
              </a:rPr>
              <a:t>5%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3615213" y="3319155"/>
            <a:ext cx="16891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80">
                <a:solidFill>
                  <a:srgbClr val="FFFFFF"/>
                </a:solidFill>
                <a:latin typeface="Trebuchet MS"/>
                <a:cs typeface="Trebuchet MS"/>
              </a:rPr>
              <a:t>6%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3723004" y="3596523"/>
            <a:ext cx="16891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80">
                <a:solidFill>
                  <a:srgbClr val="FFFFFF"/>
                </a:solidFill>
                <a:latin typeface="Trebuchet MS"/>
                <a:cs typeface="Trebuchet MS"/>
              </a:rPr>
              <a:t>6%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3707606" y="3889131"/>
            <a:ext cx="15938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40">
                <a:solidFill>
                  <a:srgbClr val="FFFFFF"/>
                </a:solidFill>
                <a:latin typeface="Trebuchet MS"/>
                <a:cs typeface="Trebuchet MS"/>
              </a:rPr>
              <a:t>7%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3545918" y="4181740"/>
            <a:ext cx="15938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40">
                <a:solidFill>
                  <a:srgbClr val="FFFFFF"/>
                </a:solidFill>
                <a:latin typeface="Trebuchet MS"/>
                <a:cs typeface="Trebuchet MS"/>
              </a:rPr>
              <a:t>7%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3276441" y="4407291"/>
            <a:ext cx="15938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40">
                <a:solidFill>
                  <a:srgbClr val="FFFFFF"/>
                </a:solidFill>
                <a:latin typeface="Trebuchet MS"/>
                <a:cs typeface="Trebuchet MS"/>
              </a:rPr>
              <a:t>7%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2914569" y="4492635"/>
            <a:ext cx="16827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80">
                <a:solidFill>
                  <a:srgbClr val="FFFFFF"/>
                </a:solidFill>
                <a:latin typeface="Trebuchet MS"/>
                <a:cs typeface="Trebuchet MS"/>
              </a:rPr>
              <a:t>8%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2552700" y="4376811"/>
            <a:ext cx="16827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80">
                <a:solidFill>
                  <a:srgbClr val="FFFFFF"/>
                </a:solidFill>
                <a:latin typeface="Trebuchet MS"/>
                <a:cs typeface="Trebuchet MS"/>
              </a:rPr>
              <a:t>8%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2275522" y="4105540"/>
            <a:ext cx="16827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80">
                <a:solidFill>
                  <a:srgbClr val="FFFFFF"/>
                </a:solidFill>
                <a:latin typeface="Trebuchet MS"/>
                <a:cs typeface="Trebuchet MS"/>
              </a:rPr>
              <a:t>8%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2136933" y="3703204"/>
            <a:ext cx="16827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80">
                <a:solidFill>
                  <a:srgbClr val="FFFFFF"/>
                </a:solidFill>
                <a:latin typeface="Trebuchet MS"/>
                <a:cs typeface="Trebuchet MS"/>
              </a:rPr>
              <a:t>9%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2283221" y="3273435"/>
            <a:ext cx="20002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solidFill>
                  <a:srgbClr val="FFFFFF"/>
                </a:solidFill>
                <a:latin typeface="Trebuchet MS"/>
                <a:cs typeface="Trebuchet MS"/>
              </a:rPr>
              <a:t>10%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2683588" y="2947299"/>
            <a:ext cx="20002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solidFill>
                  <a:srgbClr val="FFFFFF"/>
                </a:solidFill>
                <a:latin typeface="Trebuchet MS"/>
                <a:cs typeface="Trebuchet MS"/>
              </a:rPr>
              <a:t>10%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48" name="object 48" descr="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798154" y="5003343"/>
            <a:ext cx="56313" cy="56377"/>
          </a:xfrm>
          <a:prstGeom prst="rect">
            <a:avLst/>
          </a:prstGeom>
        </p:spPr>
      </p:pic>
      <p:sp>
        <p:nvSpPr>
          <p:cNvPr id="49" name="object 49" descr=""/>
          <p:cNvSpPr txBox="1"/>
          <p:nvPr/>
        </p:nvSpPr>
        <p:spPr>
          <a:xfrm>
            <a:off x="866074" y="4889015"/>
            <a:ext cx="2036445" cy="1327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34060">
              <a:lnSpc>
                <a:spcPct val="152500"/>
              </a:lnSpc>
              <a:spcBef>
                <a:spcPts val="100"/>
              </a:spcBef>
            </a:pPr>
            <a:r>
              <a:rPr dirty="0" sz="800" spc="80">
                <a:solidFill>
                  <a:srgbClr val="465155"/>
                </a:solidFill>
                <a:latin typeface="Calibri"/>
                <a:cs typeface="Calibri"/>
              </a:rPr>
              <a:t>People</a:t>
            </a:r>
            <a:r>
              <a:rPr dirty="0" sz="800" spc="45">
                <a:solidFill>
                  <a:srgbClr val="465155"/>
                </a:solidFill>
                <a:latin typeface="Calibri"/>
                <a:cs typeface="Calibri"/>
              </a:rPr>
              <a:t> </a:t>
            </a:r>
            <a:r>
              <a:rPr dirty="0" sz="800" spc="120">
                <a:solidFill>
                  <a:srgbClr val="465155"/>
                </a:solidFill>
                <a:latin typeface="Calibri"/>
                <a:cs typeface="Calibri"/>
              </a:rPr>
              <a:t>who</a:t>
            </a:r>
            <a:r>
              <a:rPr dirty="0" sz="800" spc="30">
                <a:solidFill>
                  <a:srgbClr val="465155"/>
                </a:solidFill>
                <a:latin typeface="Calibri"/>
                <a:cs typeface="Calibri"/>
              </a:rPr>
              <a:t> </a:t>
            </a:r>
            <a:r>
              <a:rPr dirty="0" sz="800" spc="65">
                <a:solidFill>
                  <a:srgbClr val="465155"/>
                </a:solidFill>
                <a:latin typeface="Calibri"/>
                <a:cs typeface="Calibri"/>
              </a:rPr>
              <a:t>are</a:t>
            </a:r>
            <a:r>
              <a:rPr dirty="0" sz="800" spc="50">
                <a:solidFill>
                  <a:srgbClr val="465155"/>
                </a:solidFill>
                <a:latin typeface="Calibri"/>
                <a:cs typeface="Calibri"/>
              </a:rPr>
              <a:t> </a:t>
            </a:r>
            <a:r>
              <a:rPr dirty="0" sz="800" spc="75">
                <a:solidFill>
                  <a:srgbClr val="465155"/>
                </a:solidFill>
                <a:latin typeface="Calibri"/>
                <a:cs typeface="Calibri"/>
              </a:rPr>
              <a:t>refugees </a:t>
            </a:r>
            <a:r>
              <a:rPr dirty="0" sz="800" spc="105">
                <a:solidFill>
                  <a:srgbClr val="465155"/>
                </a:solidFill>
                <a:latin typeface="Calibri"/>
                <a:cs typeface="Calibri"/>
              </a:rPr>
              <a:t>Suburban</a:t>
            </a:r>
            <a:r>
              <a:rPr dirty="0" sz="800" spc="-15">
                <a:solidFill>
                  <a:srgbClr val="465155"/>
                </a:solidFill>
                <a:latin typeface="Calibri"/>
                <a:cs typeface="Calibri"/>
              </a:rPr>
              <a:t> </a:t>
            </a:r>
            <a:r>
              <a:rPr dirty="0" sz="800" spc="95">
                <a:solidFill>
                  <a:srgbClr val="465155"/>
                </a:solidFill>
                <a:latin typeface="Calibri"/>
                <a:cs typeface="Calibri"/>
              </a:rPr>
              <a:t>Communities</a:t>
            </a:r>
            <a:endParaRPr sz="800">
              <a:latin typeface="Calibri"/>
              <a:cs typeface="Calibri"/>
            </a:endParaRPr>
          </a:p>
          <a:p>
            <a:pPr marL="12700" marR="5080">
              <a:lnSpc>
                <a:spcPct val="152500"/>
              </a:lnSpc>
            </a:pPr>
            <a:r>
              <a:rPr dirty="0" sz="800" spc="80">
                <a:solidFill>
                  <a:srgbClr val="465155"/>
                </a:solidFill>
                <a:latin typeface="Calibri"/>
                <a:cs typeface="Calibri"/>
              </a:rPr>
              <a:t>People</a:t>
            </a:r>
            <a:r>
              <a:rPr dirty="0" sz="800" spc="60">
                <a:solidFill>
                  <a:srgbClr val="465155"/>
                </a:solidFill>
                <a:latin typeface="Calibri"/>
                <a:cs typeface="Calibri"/>
              </a:rPr>
              <a:t> </a:t>
            </a:r>
            <a:r>
              <a:rPr dirty="0" sz="800" spc="90">
                <a:solidFill>
                  <a:srgbClr val="465155"/>
                </a:solidFill>
                <a:latin typeface="Calibri"/>
                <a:cs typeface="Calibri"/>
              </a:rPr>
              <a:t>with</a:t>
            </a:r>
            <a:r>
              <a:rPr dirty="0" sz="800" spc="105">
                <a:solidFill>
                  <a:srgbClr val="465155"/>
                </a:solidFill>
                <a:latin typeface="Calibri"/>
                <a:cs typeface="Calibri"/>
              </a:rPr>
              <a:t> </a:t>
            </a:r>
            <a:r>
              <a:rPr dirty="0" sz="800" spc="70">
                <a:solidFill>
                  <a:srgbClr val="465155"/>
                </a:solidFill>
                <a:latin typeface="Calibri"/>
                <a:cs typeface="Calibri"/>
              </a:rPr>
              <a:t>limited</a:t>
            </a:r>
            <a:r>
              <a:rPr dirty="0" sz="800" spc="-5">
                <a:solidFill>
                  <a:srgbClr val="465155"/>
                </a:solidFill>
                <a:latin typeface="Calibri"/>
                <a:cs typeface="Calibri"/>
              </a:rPr>
              <a:t> </a:t>
            </a:r>
            <a:r>
              <a:rPr dirty="0" sz="800" spc="95">
                <a:solidFill>
                  <a:srgbClr val="465155"/>
                </a:solidFill>
                <a:latin typeface="Calibri"/>
                <a:cs typeface="Calibri"/>
              </a:rPr>
              <a:t>English</a:t>
            </a:r>
            <a:r>
              <a:rPr dirty="0" sz="800" spc="105">
                <a:solidFill>
                  <a:srgbClr val="465155"/>
                </a:solidFill>
                <a:latin typeface="Calibri"/>
                <a:cs typeface="Calibri"/>
              </a:rPr>
              <a:t> </a:t>
            </a:r>
            <a:r>
              <a:rPr dirty="0" sz="800" spc="55">
                <a:solidFill>
                  <a:srgbClr val="465155"/>
                </a:solidFill>
                <a:latin typeface="Calibri"/>
                <a:cs typeface="Calibri"/>
              </a:rPr>
              <a:t>proficiency </a:t>
            </a:r>
            <a:r>
              <a:rPr dirty="0" sz="800" spc="80">
                <a:solidFill>
                  <a:srgbClr val="465155"/>
                </a:solidFill>
                <a:latin typeface="Calibri"/>
                <a:cs typeface="Calibri"/>
              </a:rPr>
              <a:t>People</a:t>
            </a:r>
            <a:r>
              <a:rPr dirty="0" sz="800" spc="45">
                <a:solidFill>
                  <a:srgbClr val="465155"/>
                </a:solidFill>
                <a:latin typeface="Calibri"/>
                <a:cs typeface="Calibri"/>
              </a:rPr>
              <a:t> </a:t>
            </a:r>
            <a:r>
              <a:rPr dirty="0" sz="800" spc="120">
                <a:solidFill>
                  <a:srgbClr val="465155"/>
                </a:solidFill>
                <a:latin typeface="Calibri"/>
                <a:cs typeface="Calibri"/>
              </a:rPr>
              <a:t>who</a:t>
            </a:r>
            <a:r>
              <a:rPr dirty="0" sz="800" spc="30">
                <a:solidFill>
                  <a:srgbClr val="465155"/>
                </a:solidFill>
                <a:latin typeface="Calibri"/>
                <a:cs typeface="Calibri"/>
              </a:rPr>
              <a:t> </a:t>
            </a:r>
            <a:r>
              <a:rPr dirty="0" sz="800" spc="65">
                <a:solidFill>
                  <a:srgbClr val="465155"/>
                </a:solidFill>
                <a:latin typeface="Calibri"/>
                <a:cs typeface="Calibri"/>
              </a:rPr>
              <a:t>are</a:t>
            </a:r>
            <a:r>
              <a:rPr dirty="0" sz="800" spc="50">
                <a:solidFill>
                  <a:srgbClr val="465155"/>
                </a:solidFill>
                <a:latin typeface="Calibri"/>
                <a:cs typeface="Calibri"/>
              </a:rPr>
              <a:t> </a:t>
            </a:r>
            <a:r>
              <a:rPr dirty="0" sz="800" spc="90">
                <a:solidFill>
                  <a:srgbClr val="465155"/>
                </a:solidFill>
                <a:latin typeface="Calibri"/>
                <a:cs typeface="Calibri"/>
              </a:rPr>
              <a:t>unhoused</a:t>
            </a:r>
            <a:endParaRPr sz="800">
              <a:latin typeface="Calibri"/>
              <a:cs typeface="Calibri"/>
            </a:endParaRPr>
          </a:p>
          <a:p>
            <a:pPr marL="12700" marR="1026160">
              <a:lnSpc>
                <a:spcPct val="152500"/>
              </a:lnSpc>
            </a:pPr>
            <a:r>
              <a:rPr dirty="0" sz="800" spc="75">
                <a:solidFill>
                  <a:srgbClr val="465155"/>
                </a:solidFill>
                <a:latin typeface="Calibri"/>
                <a:cs typeface="Calibri"/>
              </a:rPr>
              <a:t>Rural</a:t>
            </a:r>
            <a:r>
              <a:rPr dirty="0" sz="800" spc="100">
                <a:solidFill>
                  <a:srgbClr val="465155"/>
                </a:solidFill>
                <a:latin typeface="Calibri"/>
                <a:cs typeface="Calibri"/>
              </a:rPr>
              <a:t> </a:t>
            </a:r>
            <a:r>
              <a:rPr dirty="0" sz="800" spc="85">
                <a:solidFill>
                  <a:srgbClr val="465155"/>
                </a:solidFill>
                <a:latin typeface="Calibri"/>
                <a:cs typeface="Calibri"/>
              </a:rPr>
              <a:t>communities </a:t>
            </a:r>
            <a:r>
              <a:rPr dirty="0" sz="800" spc="95">
                <a:solidFill>
                  <a:srgbClr val="465155"/>
                </a:solidFill>
                <a:latin typeface="Calibri"/>
                <a:cs typeface="Calibri"/>
              </a:rPr>
              <a:t>New</a:t>
            </a:r>
            <a:r>
              <a:rPr dirty="0" sz="800" spc="-75">
                <a:solidFill>
                  <a:srgbClr val="465155"/>
                </a:solidFill>
                <a:latin typeface="Calibri"/>
                <a:cs typeface="Calibri"/>
              </a:rPr>
              <a:t> </a:t>
            </a:r>
            <a:r>
              <a:rPr dirty="0" sz="800" spc="50">
                <a:solidFill>
                  <a:srgbClr val="465155"/>
                </a:solidFill>
                <a:latin typeface="Calibri"/>
                <a:cs typeface="Calibri"/>
              </a:rPr>
              <a:t>borns/infants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dirty="0" sz="800" spc="80">
                <a:solidFill>
                  <a:srgbClr val="465155"/>
                </a:solidFill>
                <a:latin typeface="Calibri"/>
                <a:cs typeface="Calibri"/>
              </a:rPr>
              <a:t>People</a:t>
            </a:r>
            <a:r>
              <a:rPr dirty="0" sz="800" spc="45">
                <a:solidFill>
                  <a:srgbClr val="465155"/>
                </a:solidFill>
                <a:latin typeface="Calibri"/>
                <a:cs typeface="Calibri"/>
              </a:rPr>
              <a:t> </a:t>
            </a:r>
            <a:r>
              <a:rPr dirty="0" sz="800" spc="120">
                <a:solidFill>
                  <a:srgbClr val="465155"/>
                </a:solidFill>
                <a:latin typeface="Calibri"/>
                <a:cs typeface="Calibri"/>
              </a:rPr>
              <a:t>who</a:t>
            </a:r>
            <a:r>
              <a:rPr dirty="0" sz="800" spc="30">
                <a:solidFill>
                  <a:srgbClr val="465155"/>
                </a:solidFill>
                <a:latin typeface="Calibri"/>
                <a:cs typeface="Calibri"/>
              </a:rPr>
              <a:t> </a:t>
            </a:r>
            <a:r>
              <a:rPr dirty="0" sz="800" spc="65">
                <a:solidFill>
                  <a:srgbClr val="465155"/>
                </a:solidFill>
                <a:latin typeface="Calibri"/>
                <a:cs typeface="Calibri"/>
              </a:rPr>
              <a:t>are</a:t>
            </a:r>
            <a:r>
              <a:rPr dirty="0" sz="800" spc="50">
                <a:solidFill>
                  <a:srgbClr val="465155"/>
                </a:solidFill>
                <a:latin typeface="Calibri"/>
                <a:cs typeface="Calibri"/>
              </a:rPr>
              <a:t> </a:t>
            </a:r>
            <a:r>
              <a:rPr dirty="0" sz="800" spc="85">
                <a:solidFill>
                  <a:srgbClr val="465155"/>
                </a:solidFill>
                <a:latin typeface="Calibri"/>
                <a:cs typeface="Calibri"/>
              </a:rPr>
              <a:t>low-</a:t>
            </a:r>
            <a:r>
              <a:rPr dirty="0" sz="800" spc="75">
                <a:solidFill>
                  <a:srgbClr val="465155"/>
                </a:solidFill>
                <a:latin typeface="Calibri"/>
                <a:cs typeface="Calibri"/>
              </a:rPr>
              <a:t>income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50" name="object 50" descr="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3060137" y="5003343"/>
            <a:ext cx="56314" cy="56377"/>
          </a:xfrm>
          <a:prstGeom prst="rect">
            <a:avLst/>
          </a:prstGeom>
        </p:spPr>
      </p:pic>
      <p:sp>
        <p:nvSpPr>
          <p:cNvPr id="51" name="object 51" descr=""/>
          <p:cNvSpPr txBox="1"/>
          <p:nvPr/>
        </p:nvSpPr>
        <p:spPr>
          <a:xfrm>
            <a:off x="3128058" y="4889015"/>
            <a:ext cx="2171065" cy="1327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2500"/>
              </a:lnSpc>
              <a:spcBef>
                <a:spcPts val="100"/>
              </a:spcBef>
            </a:pPr>
            <a:r>
              <a:rPr dirty="0" sz="800" spc="80">
                <a:solidFill>
                  <a:srgbClr val="465155"/>
                </a:solidFill>
                <a:latin typeface="Calibri"/>
                <a:cs typeface="Calibri"/>
              </a:rPr>
              <a:t>People</a:t>
            </a:r>
            <a:r>
              <a:rPr dirty="0" sz="800" spc="50">
                <a:solidFill>
                  <a:srgbClr val="465155"/>
                </a:solidFill>
                <a:latin typeface="Calibri"/>
                <a:cs typeface="Calibri"/>
              </a:rPr>
              <a:t> </a:t>
            </a:r>
            <a:r>
              <a:rPr dirty="0" sz="800" spc="120">
                <a:solidFill>
                  <a:srgbClr val="465155"/>
                </a:solidFill>
                <a:latin typeface="Calibri"/>
                <a:cs typeface="Calibri"/>
              </a:rPr>
              <a:t>who</a:t>
            </a:r>
            <a:r>
              <a:rPr dirty="0" sz="800" spc="25">
                <a:solidFill>
                  <a:srgbClr val="465155"/>
                </a:solidFill>
                <a:latin typeface="Calibri"/>
                <a:cs typeface="Calibri"/>
              </a:rPr>
              <a:t> </a:t>
            </a:r>
            <a:r>
              <a:rPr dirty="0" sz="800" spc="95">
                <a:solidFill>
                  <a:srgbClr val="465155"/>
                </a:solidFill>
                <a:latin typeface="Calibri"/>
                <a:cs typeface="Calibri"/>
              </a:rPr>
              <a:t>have</a:t>
            </a:r>
            <a:r>
              <a:rPr dirty="0" sz="800" spc="50">
                <a:solidFill>
                  <a:srgbClr val="465155"/>
                </a:solidFill>
                <a:latin typeface="Calibri"/>
                <a:cs typeface="Calibri"/>
              </a:rPr>
              <a:t> </a:t>
            </a:r>
            <a:r>
              <a:rPr dirty="0" sz="800" spc="70">
                <a:solidFill>
                  <a:srgbClr val="465155"/>
                </a:solidFill>
                <a:latin typeface="Calibri"/>
                <a:cs typeface="Calibri"/>
              </a:rPr>
              <a:t>serious</a:t>
            </a:r>
            <a:r>
              <a:rPr dirty="0" sz="800" spc="40">
                <a:solidFill>
                  <a:srgbClr val="465155"/>
                </a:solidFill>
                <a:latin typeface="Calibri"/>
                <a:cs typeface="Calibri"/>
              </a:rPr>
              <a:t> </a:t>
            </a:r>
            <a:r>
              <a:rPr dirty="0" sz="800" spc="85">
                <a:solidFill>
                  <a:srgbClr val="465155"/>
                </a:solidFill>
                <a:latin typeface="Calibri"/>
                <a:cs typeface="Calibri"/>
              </a:rPr>
              <a:t>chronic</a:t>
            </a:r>
            <a:r>
              <a:rPr dirty="0" sz="800" spc="-25">
                <a:solidFill>
                  <a:srgbClr val="465155"/>
                </a:solidFill>
                <a:latin typeface="Calibri"/>
                <a:cs typeface="Calibri"/>
              </a:rPr>
              <a:t> </a:t>
            </a:r>
            <a:r>
              <a:rPr dirty="0" sz="800" spc="65">
                <a:solidFill>
                  <a:srgbClr val="465155"/>
                </a:solidFill>
                <a:latin typeface="Calibri"/>
                <a:cs typeface="Calibri"/>
              </a:rPr>
              <a:t>diseases </a:t>
            </a:r>
            <a:r>
              <a:rPr dirty="0" sz="800" spc="80">
                <a:solidFill>
                  <a:srgbClr val="465155"/>
                </a:solidFill>
                <a:latin typeface="Calibri"/>
                <a:cs typeface="Calibri"/>
              </a:rPr>
              <a:t>People</a:t>
            </a:r>
            <a:r>
              <a:rPr dirty="0" sz="800" spc="45">
                <a:solidFill>
                  <a:srgbClr val="465155"/>
                </a:solidFill>
                <a:latin typeface="Calibri"/>
                <a:cs typeface="Calibri"/>
              </a:rPr>
              <a:t> </a:t>
            </a:r>
            <a:r>
              <a:rPr dirty="0" sz="800" spc="120">
                <a:solidFill>
                  <a:srgbClr val="465155"/>
                </a:solidFill>
                <a:latin typeface="Calibri"/>
                <a:cs typeface="Calibri"/>
              </a:rPr>
              <a:t>who</a:t>
            </a:r>
            <a:r>
              <a:rPr dirty="0" sz="800" spc="30">
                <a:solidFill>
                  <a:srgbClr val="465155"/>
                </a:solidFill>
                <a:latin typeface="Calibri"/>
                <a:cs typeface="Calibri"/>
              </a:rPr>
              <a:t> </a:t>
            </a:r>
            <a:r>
              <a:rPr dirty="0" sz="800" spc="65">
                <a:solidFill>
                  <a:srgbClr val="465155"/>
                </a:solidFill>
                <a:latin typeface="Calibri"/>
                <a:cs typeface="Calibri"/>
              </a:rPr>
              <a:t>are</a:t>
            </a:r>
            <a:r>
              <a:rPr dirty="0" sz="800" spc="50">
                <a:solidFill>
                  <a:srgbClr val="465155"/>
                </a:solidFill>
                <a:latin typeface="Calibri"/>
                <a:cs typeface="Calibri"/>
              </a:rPr>
              <a:t> </a:t>
            </a:r>
            <a:r>
              <a:rPr dirty="0" sz="800" spc="55">
                <a:solidFill>
                  <a:srgbClr val="465155"/>
                </a:solidFill>
                <a:latin typeface="Calibri"/>
                <a:cs typeface="Calibri"/>
              </a:rPr>
              <a:t>elderly</a:t>
            </a:r>
            <a:endParaRPr sz="800">
              <a:latin typeface="Calibri"/>
              <a:cs typeface="Calibri"/>
            </a:endParaRPr>
          </a:p>
          <a:p>
            <a:pPr marL="12700" marR="882015">
              <a:lnSpc>
                <a:spcPct val="152500"/>
              </a:lnSpc>
            </a:pPr>
            <a:r>
              <a:rPr dirty="0" sz="800" spc="75">
                <a:solidFill>
                  <a:srgbClr val="465155"/>
                </a:solidFill>
                <a:latin typeface="Calibri"/>
                <a:cs typeface="Calibri"/>
              </a:rPr>
              <a:t>City-</a:t>
            </a:r>
            <a:r>
              <a:rPr dirty="0" sz="800" spc="90">
                <a:solidFill>
                  <a:srgbClr val="465155"/>
                </a:solidFill>
                <a:latin typeface="Calibri"/>
                <a:cs typeface="Calibri"/>
              </a:rPr>
              <a:t>based</a:t>
            </a:r>
            <a:r>
              <a:rPr dirty="0" sz="800">
                <a:solidFill>
                  <a:srgbClr val="465155"/>
                </a:solidFill>
                <a:latin typeface="Calibri"/>
                <a:cs typeface="Calibri"/>
              </a:rPr>
              <a:t> </a:t>
            </a:r>
            <a:r>
              <a:rPr dirty="0" sz="800" spc="95">
                <a:solidFill>
                  <a:srgbClr val="465155"/>
                </a:solidFill>
                <a:latin typeface="Calibri"/>
                <a:cs typeface="Calibri"/>
              </a:rPr>
              <a:t>communities </a:t>
            </a:r>
            <a:r>
              <a:rPr dirty="0" sz="800" spc="75">
                <a:solidFill>
                  <a:srgbClr val="465155"/>
                </a:solidFill>
                <a:latin typeface="Calibri"/>
                <a:cs typeface="Calibri"/>
              </a:rPr>
              <a:t>School-</a:t>
            </a:r>
            <a:r>
              <a:rPr dirty="0" sz="800" spc="130">
                <a:solidFill>
                  <a:srgbClr val="465155"/>
                </a:solidFill>
                <a:latin typeface="Calibri"/>
                <a:cs typeface="Calibri"/>
              </a:rPr>
              <a:t>aged</a:t>
            </a:r>
            <a:r>
              <a:rPr dirty="0" sz="800" spc="5">
                <a:solidFill>
                  <a:srgbClr val="465155"/>
                </a:solidFill>
                <a:latin typeface="Calibri"/>
                <a:cs typeface="Calibri"/>
              </a:rPr>
              <a:t> </a:t>
            </a:r>
            <a:r>
              <a:rPr dirty="0" sz="800" spc="65">
                <a:solidFill>
                  <a:srgbClr val="465155"/>
                </a:solidFill>
                <a:latin typeface="Calibri"/>
                <a:cs typeface="Calibri"/>
              </a:rPr>
              <a:t>children </a:t>
            </a:r>
            <a:r>
              <a:rPr dirty="0" sz="800" spc="80">
                <a:solidFill>
                  <a:srgbClr val="465155"/>
                </a:solidFill>
                <a:latin typeface="Calibri"/>
                <a:cs typeface="Calibri"/>
              </a:rPr>
              <a:t>People</a:t>
            </a:r>
            <a:r>
              <a:rPr dirty="0" sz="800" spc="55">
                <a:solidFill>
                  <a:srgbClr val="465155"/>
                </a:solidFill>
                <a:latin typeface="Calibri"/>
                <a:cs typeface="Calibri"/>
              </a:rPr>
              <a:t> </a:t>
            </a:r>
            <a:r>
              <a:rPr dirty="0" sz="800" spc="90">
                <a:solidFill>
                  <a:srgbClr val="465155"/>
                </a:solidFill>
                <a:latin typeface="Calibri"/>
                <a:cs typeface="Calibri"/>
              </a:rPr>
              <a:t>with</a:t>
            </a:r>
            <a:r>
              <a:rPr dirty="0" sz="800" spc="95">
                <a:solidFill>
                  <a:srgbClr val="465155"/>
                </a:solidFill>
                <a:latin typeface="Calibri"/>
                <a:cs typeface="Calibri"/>
              </a:rPr>
              <a:t> </a:t>
            </a:r>
            <a:r>
              <a:rPr dirty="0" sz="800" spc="45">
                <a:solidFill>
                  <a:srgbClr val="465155"/>
                </a:solidFill>
                <a:latin typeface="Calibri"/>
                <a:cs typeface="Calibri"/>
              </a:rPr>
              <a:t>disabilities</a:t>
            </a:r>
            <a:endParaRPr sz="800">
              <a:latin typeface="Calibri"/>
              <a:cs typeface="Calibri"/>
            </a:endParaRPr>
          </a:p>
          <a:p>
            <a:pPr marL="12700" marR="262255">
              <a:lnSpc>
                <a:spcPct val="152500"/>
              </a:lnSpc>
            </a:pPr>
            <a:r>
              <a:rPr dirty="0" sz="800" spc="80">
                <a:solidFill>
                  <a:srgbClr val="465155"/>
                </a:solidFill>
                <a:latin typeface="Calibri"/>
                <a:cs typeface="Calibri"/>
              </a:rPr>
              <a:t>Mothers</a:t>
            </a:r>
            <a:r>
              <a:rPr dirty="0" sz="800" spc="45">
                <a:solidFill>
                  <a:srgbClr val="465155"/>
                </a:solidFill>
                <a:latin typeface="Calibri"/>
                <a:cs typeface="Calibri"/>
              </a:rPr>
              <a:t> </a:t>
            </a:r>
            <a:r>
              <a:rPr dirty="0" sz="800" spc="75">
                <a:solidFill>
                  <a:srgbClr val="465155"/>
                </a:solidFill>
                <a:latin typeface="Calibri"/>
                <a:cs typeface="Calibri"/>
              </a:rPr>
              <a:t>(includes</a:t>
            </a:r>
            <a:r>
              <a:rPr dirty="0" sz="800" spc="45">
                <a:solidFill>
                  <a:srgbClr val="465155"/>
                </a:solidFill>
                <a:latin typeface="Calibri"/>
                <a:cs typeface="Calibri"/>
              </a:rPr>
              <a:t> </a:t>
            </a:r>
            <a:r>
              <a:rPr dirty="0" sz="800" spc="85">
                <a:solidFill>
                  <a:srgbClr val="465155"/>
                </a:solidFill>
                <a:latin typeface="Calibri"/>
                <a:cs typeface="Calibri"/>
              </a:rPr>
              <a:t>pregnant</a:t>
            </a:r>
            <a:r>
              <a:rPr dirty="0" sz="800" spc="114">
                <a:solidFill>
                  <a:srgbClr val="465155"/>
                </a:solidFill>
                <a:latin typeface="Calibri"/>
                <a:cs typeface="Calibri"/>
              </a:rPr>
              <a:t> </a:t>
            </a:r>
            <a:r>
              <a:rPr dirty="0" sz="800" spc="95">
                <a:solidFill>
                  <a:srgbClr val="465155"/>
                </a:solidFill>
                <a:latin typeface="Calibri"/>
                <a:cs typeface="Calibri"/>
              </a:rPr>
              <a:t>women) </a:t>
            </a:r>
            <a:r>
              <a:rPr dirty="0" sz="800" spc="105">
                <a:solidFill>
                  <a:srgbClr val="465155"/>
                </a:solidFill>
                <a:latin typeface="Calibri"/>
                <a:cs typeface="Calibri"/>
              </a:rPr>
              <a:t>Fami</a:t>
            </a:r>
            <a:r>
              <a:rPr dirty="0" sz="800" spc="-100">
                <a:solidFill>
                  <a:srgbClr val="465155"/>
                </a:solidFill>
                <a:latin typeface="Calibri"/>
                <a:cs typeface="Calibri"/>
              </a:rPr>
              <a:t> </a:t>
            </a:r>
            <a:r>
              <a:rPr dirty="0" sz="800" spc="-20">
                <a:solidFill>
                  <a:srgbClr val="465155"/>
                </a:solidFill>
                <a:latin typeface="Calibri"/>
                <a:cs typeface="Calibri"/>
              </a:rPr>
              <a:t>lies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52" name="object 52" descr="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798154" y="5189040"/>
            <a:ext cx="56313" cy="56377"/>
          </a:xfrm>
          <a:prstGeom prst="rect">
            <a:avLst/>
          </a:prstGeom>
        </p:spPr>
      </p:pic>
      <p:pic>
        <p:nvPicPr>
          <p:cNvPr id="53" name="object 53" descr="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3060137" y="5189040"/>
            <a:ext cx="56314" cy="56377"/>
          </a:xfrm>
          <a:prstGeom prst="rect">
            <a:avLst/>
          </a:prstGeom>
        </p:spPr>
      </p:pic>
      <p:pic>
        <p:nvPicPr>
          <p:cNvPr id="54" name="object 54" descr="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798154" y="5374736"/>
            <a:ext cx="56313" cy="56377"/>
          </a:xfrm>
          <a:prstGeom prst="rect">
            <a:avLst/>
          </a:prstGeom>
        </p:spPr>
      </p:pic>
      <p:pic>
        <p:nvPicPr>
          <p:cNvPr id="55" name="object 55" descr="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3060137" y="5374736"/>
            <a:ext cx="56314" cy="56377"/>
          </a:xfrm>
          <a:prstGeom prst="rect">
            <a:avLst/>
          </a:prstGeom>
        </p:spPr>
      </p:pic>
      <p:pic>
        <p:nvPicPr>
          <p:cNvPr id="56" name="object 56" descr="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798154" y="5560431"/>
            <a:ext cx="56313" cy="56377"/>
          </a:xfrm>
          <a:prstGeom prst="rect">
            <a:avLst/>
          </a:prstGeom>
        </p:spPr>
      </p:pic>
      <p:pic>
        <p:nvPicPr>
          <p:cNvPr id="57" name="object 57" descr="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3060137" y="5560431"/>
            <a:ext cx="56314" cy="56377"/>
          </a:xfrm>
          <a:prstGeom prst="rect">
            <a:avLst/>
          </a:prstGeom>
        </p:spPr>
      </p:pic>
      <p:pic>
        <p:nvPicPr>
          <p:cNvPr id="58" name="object 58" descr="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798154" y="5746127"/>
            <a:ext cx="56313" cy="56377"/>
          </a:xfrm>
          <a:prstGeom prst="rect">
            <a:avLst/>
          </a:prstGeom>
        </p:spPr>
      </p:pic>
      <p:pic>
        <p:nvPicPr>
          <p:cNvPr id="59" name="object 59" descr="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3060137" y="5746127"/>
            <a:ext cx="56314" cy="56377"/>
          </a:xfrm>
          <a:prstGeom prst="rect">
            <a:avLst/>
          </a:prstGeom>
        </p:spPr>
      </p:pic>
      <p:pic>
        <p:nvPicPr>
          <p:cNvPr id="60" name="object 60" descr="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798154" y="5931824"/>
            <a:ext cx="56313" cy="56377"/>
          </a:xfrm>
          <a:prstGeom prst="rect">
            <a:avLst/>
          </a:prstGeom>
        </p:spPr>
      </p:pic>
      <p:pic>
        <p:nvPicPr>
          <p:cNvPr id="61" name="object 61" descr="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3060137" y="5931824"/>
            <a:ext cx="56314" cy="56377"/>
          </a:xfrm>
          <a:prstGeom prst="rect">
            <a:avLst/>
          </a:prstGeom>
        </p:spPr>
      </p:pic>
      <p:pic>
        <p:nvPicPr>
          <p:cNvPr id="62" name="object 62" descr="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798154" y="6117520"/>
            <a:ext cx="56313" cy="56377"/>
          </a:xfrm>
          <a:prstGeom prst="rect">
            <a:avLst/>
          </a:prstGeom>
        </p:spPr>
      </p:pic>
      <p:pic>
        <p:nvPicPr>
          <p:cNvPr id="63" name="object 63" descr="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3060137" y="6117520"/>
            <a:ext cx="56314" cy="5637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80"/>
              <a:t>Application</a:t>
            </a:r>
            <a:r>
              <a:rPr dirty="0" sz="3200" spc="-270"/>
              <a:t> </a:t>
            </a:r>
            <a:r>
              <a:rPr dirty="0" sz="3200" spc="-75"/>
              <a:t>Rubric</a:t>
            </a:r>
            <a:endParaRPr sz="3200"/>
          </a:p>
        </p:txBody>
      </p:sp>
      <p:sp>
        <p:nvSpPr>
          <p:cNvPr id="3" name="object 3" descr=""/>
          <p:cNvSpPr txBox="1"/>
          <p:nvPr/>
        </p:nvSpPr>
        <p:spPr>
          <a:xfrm>
            <a:off x="368130" y="2505775"/>
            <a:ext cx="8987790" cy="82169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75"/>
              </a:spcBef>
            </a:pPr>
            <a:r>
              <a:rPr dirty="0" sz="1300" spc="65">
                <a:latin typeface="Century Gothic"/>
                <a:cs typeface="Century Gothic"/>
              </a:rPr>
              <a:t>The</a:t>
            </a:r>
            <a:r>
              <a:rPr dirty="0" sz="1300" spc="75">
                <a:latin typeface="Century Gothic"/>
                <a:cs typeface="Century Gothic"/>
              </a:rPr>
              <a:t> </a:t>
            </a:r>
            <a:r>
              <a:rPr dirty="0" sz="1300" spc="80">
                <a:latin typeface="Century Gothic"/>
                <a:cs typeface="Century Gothic"/>
              </a:rPr>
              <a:t>JS</a:t>
            </a:r>
            <a:r>
              <a:rPr dirty="0" sz="1300" spc="90">
                <a:latin typeface="Century Gothic"/>
                <a:cs typeface="Century Gothic"/>
              </a:rPr>
              <a:t> </a:t>
            </a:r>
            <a:r>
              <a:rPr dirty="0" sz="1300">
                <a:latin typeface="Century Gothic"/>
                <a:cs typeface="Century Gothic"/>
              </a:rPr>
              <a:t>team</a:t>
            </a:r>
            <a:r>
              <a:rPr dirty="0" sz="1300" spc="75">
                <a:latin typeface="Century Gothic"/>
                <a:cs typeface="Century Gothic"/>
              </a:rPr>
              <a:t> </a:t>
            </a:r>
            <a:r>
              <a:rPr dirty="0" sz="1300">
                <a:latin typeface="Century Gothic"/>
                <a:cs typeface="Century Gothic"/>
              </a:rPr>
              <a:t>reviewed</a:t>
            </a:r>
            <a:r>
              <a:rPr dirty="0" sz="1300" spc="90">
                <a:latin typeface="Century Gothic"/>
                <a:cs typeface="Century Gothic"/>
              </a:rPr>
              <a:t> </a:t>
            </a:r>
            <a:r>
              <a:rPr dirty="0" sz="1300">
                <a:latin typeface="Century Gothic"/>
                <a:cs typeface="Century Gothic"/>
              </a:rPr>
              <a:t>all</a:t>
            </a:r>
            <a:r>
              <a:rPr dirty="0" sz="1300" spc="75">
                <a:latin typeface="Century Gothic"/>
                <a:cs typeface="Century Gothic"/>
              </a:rPr>
              <a:t> </a:t>
            </a:r>
            <a:r>
              <a:rPr dirty="0" sz="1300">
                <a:latin typeface="Century Gothic"/>
                <a:cs typeface="Century Gothic"/>
              </a:rPr>
              <a:t>applications</a:t>
            </a:r>
            <a:r>
              <a:rPr dirty="0" sz="1300" spc="80">
                <a:latin typeface="Century Gothic"/>
                <a:cs typeface="Century Gothic"/>
              </a:rPr>
              <a:t> </a:t>
            </a:r>
            <a:r>
              <a:rPr dirty="0" sz="1300" spc="50">
                <a:latin typeface="Century Gothic"/>
                <a:cs typeface="Century Gothic"/>
              </a:rPr>
              <a:t>prior</a:t>
            </a:r>
            <a:r>
              <a:rPr dirty="0" sz="1300" spc="80">
                <a:latin typeface="Century Gothic"/>
                <a:cs typeface="Century Gothic"/>
              </a:rPr>
              <a:t> </a:t>
            </a:r>
            <a:r>
              <a:rPr dirty="0" sz="1300">
                <a:latin typeface="Century Gothic"/>
                <a:cs typeface="Century Gothic"/>
              </a:rPr>
              <a:t>to</a:t>
            </a:r>
            <a:r>
              <a:rPr dirty="0" sz="1300" spc="80">
                <a:latin typeface="Century Gothic"/>
                <a:cs typeface="Century Gothic"/>
              </a:rPr>
              <a:t> </a:t>
            </a:r>
            <a:r>
              <a:rPr dirty="0" sz="1300">
                <a:latin typeface="Century Gothic"/>
                <a:cs typeface="Century Gothic"/>
              </a:rPr>
              <a:t>sending</a:t>
            </a:r>
            <a:r>
              <a:rPr dirty="0" sz="1300" spc="85">
                <a:latin typeface="Century Gothic"/>
                <a:cs typeface="Century Gothic"/>
              </a:rPr>
              <a:t> </a:t>
            </a:r>
            <a:r>
              <a:rPr dirty="0" sz="1300" spc="55">
                <a:latin typeface="Century Gothic"/>
                <a:cs typeface="Century Gothic"/>
              </a:rPr>
              <a:t>them</a:t>
            </a:r>
            <a:r>
              <a:rPr dirty="0" sz="1300" spc="80">
                <a:latin typeface="Century Gothic"/>
                <a:cs typeface="Century Gothic"/>
              </a:rPr>
              <a:t> </a:t>
            </a:r>
            <a:r>
              <a:rPr dirty="0" sz="1300">
                <a:latin typeface="Century Gothic"/>
                <a:cs typeface="Century Gothic"/>
              </a:rPr>
              <a:t>to</a:t>
            </a:r>
            <a:r>
              <a:rPr dirty="0" sz="1300" spc="80">
                <a:latin typeface="Century Gothic"/>
                <a:cs typeface="Century Gothic"/>
              </a:rPr>
              <a:t> </a:t>
            </a:r>
            <a:r>
              <a:rPr dirty="0" sz="1300">
                <a:latin typeface="Century Gothic"/>
                <a:cs typeface="Century Gothic"/>
              </a:rPr>
              <a:t>the</a:t>
            </a:r>
            <a:r>
              <a:rPr dirty="0" sz="1300" spc="80">
                <a:latin typeface="Century Gothic"/>
                <a:cs typeface="Century Gothic"/>
              </a:rPr>
              <a:t> </a:t>
            </a:r>
            <a:r>
              <a:rPr dirty="0" sz="1300">
                <a:latin typeface="Century Gothic"/>
                <a:cs typeface="Century Gothic"/>
              </a:rPr>
              <a:t>committee</a:t>
            </a:r>
            <a:r>
              <a:rPr dirty="0" sz="1300" spc="80">
                <a:latin typeface="Century Gothic"/>
                <a:cs typeface="Century Gothic"/>
              </a:rPr>
              <a:t> </a:t>
            </a:r>
            <a:r>
              <a:rPr dirty="0" sz="1300">
                <a:latin typeface="Century Gothic"/>
                <a:cs typeface="Century Gothic"/>
              </a:rPr>
              <a:t>to</a:t>
            </a:r>
            <a:r>
              <a:rPr dirty="0" sz="1300" spc="80">
                <a:latin typeface="Century Gothic"/>
                <a:cs typeface="Century Gothic"/>
              </a:rPr>
              <a:t> </a:t>
            </a:r>
            <a:r>
              <a:rPr dirty="0" sz="1300">
                <a:latin typeface="Century Gothic"/>
                <a:cs typeface="Century Gothic"/>
              </a:rPr>
              <a:t>ensure</a:t>
            </a:r>
            <a:r>
              <a:rPr dirty="0" sz="1300" spc="75">
                <a:latin typeface="Century Gothic"/>
                <a:cs typeface="Century Gothic"/>
              </a:rPr>
              <a:t> </a:t>
            </a:r>
            <a:r>
              <a:rPr dirty="0" sz="1300">
                <a:latin typeface="Century Gothic"/>
                <a:cs typeface="Century Gothic"/>
              </a:rPr>
              <a:t>eligibility</a:t>
            </a:r>
            <a:r>
              <a:rPr dirty="0" sz="1300" spc="80">
                <a:latin typeface="Century Gothic"/>
                <a:cs typeface="Century Gothic"/>
              </a:rPr>
              <a:t> </a:t>
            </a:r>
            <a:r>
              <a:rPr dirty="0" sz="1300">
                <a:latin typeface="Century Gothic"/>
                <a:cs typeface="Century Gothic"/>
              </a:rPr>
              <a:t>criteria</a:t>
            </a:r>
            <a:r>
              <a:rPr dirty="0" sz="1300" spc="85">
                <a:latin typeface="Century Gothic"/>
                <a:cs typeface="Century Gothic"/>
              </a:rPr>
              <a:t> </a:t>
            </a:r>
            <a:r>
              <a:rPr dirty="0" sz="1300" spc="-25">
                <a:latin typeface="Century Gothic"/>
                <a:cs typeface="Century Gothic"/>
              </a:rPr>
              <a:t>are </a:t>
            </a:r>
            <a:r>
              <a:rPr dirty="0" sz="1300" spc="50">
                <a:latin typeface="Century Gothic"/>
                <a:cs typeface="Century Gothic"/>
              </a:rPr>
              <a:t>met</a:t>
            </a:r>
            <a:r>
              <a:rPr dirty="0" sz="1300" spc="40">
                <a:latin typeface="Century Gothic"/>
                <a:cs typeface="Century Gothic"/>
              </a:rPr>
              <a:t> </a:t>
            </a:r>
            <a:r>
              <a:rPr dirty="0" sz="1300">
                <a:latin typeface="Century Gothic"/>
                <a:cs typeface="Century Gothic"/>
              </a:rPr>
              <a:t>and</a:t>
            </a:r>
            <a:r>
              <a:rPr dirty="0" sz="1300" spc="45">
                <a:latin typeface="Century Gothic"/>
                <a:cs typeface="Century Gothic"/>
              </a:rPr>
              <a:t> </a:t>
            </a:r>
            <a:r>
              <a:rPr dirty="0" sz="1300">
                <a:latin typeface="Century Gothic"/>
                <a:cs typeface="Century Gothic"/>
              </a:rPr>
              <a:t>to</a:t>
            </a:r>
            <a:r>
              <a:rPr dirty="0" sz="1300" spc="35">
                <a:latin typeface="Century Gothic"/>
                <a:cs typeface="Century Gothic"/>
              </a:rPr>
              <a:t> </a:t>
            </a:r>
            <a:r>
              <a:rPr dirty="0" sz="1300">
                <a:latin typeface="Century Gothic"/>
                <a:cs typeface="Century Gothic"/>
              </a:rPr>
              <a:t>blind</a:t>
            </a:r>
            <a:r>
              <a:rPr dirty="0" sz="1300" spc="45">
                <a:latin typeface="Century Gothic"/>
                <a:cs typeface="Century Gothic"/>
              </a:rPr>
              <a:t> </a:t>
            </a:r>
            <a:r>
              <a:rPr dirty="0" sz="1300">
                <a:latin typeface="Century Gothic"/>
                <a:cs typeface="Century Gothic"/>
              </a:rPr>
              <a:t>the</a:t>
            </a:r>
            <a:r>
              <a:rPr dirty="0" sz="1300" spc="35">
                <a:latin typeface="Century Gothic"/>
                <a:cs typeface="Century Gothic"/>
              </a:rPr>
              <a:t> </a:t>
            </a:r>
            <a:r>
              <a:rPr dirty="0" sz="1300" spc="-10">
                <a:latin typeface="Century Gothic"/>
                <a:cs typeface="Century Gothic"/>
              </a:rPr>
              <a:t>applications.</a:t>
            </a:r>
            <a:endParaRPr sz="13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dirty="0" sz="1300" spc="65">
                <a:latin typeface="Century Gothic"/>
                <a:cs typeface="Century Gothic"/>
              </a:rPr>
              <a:t>The</a:t>
            </a:r>
            <a:r>
              <a:rPr dirty="0" sz="1300" spc="100">
                <a:latin typeface="Century Gothic"/>
                <a:cs typeface="Century Gothic"/>
              </a:rPr>
              <a:t> </a:t>
            </a:r>
            <a:r>
              <a:rPr dirty="0" sz="1300" spc="60">
                <a:latin typeface="Century Gothic"/>
                <a:cs typeface="Century Gothic"/>
              </a:rPr>
              <a:t>Mini-</a:t>
            </a:r>
            <a:r>
              <a:rPr dirty="0" sz="1300">
                <a:latin typeface="Century Gothic"/>
                <a:cs typeface="Century Gothic"/>
              </a:rPr>
              <a:t>Grants</a:t>
            </a:r>
            <a:r>
              <a:rPr dirty="0" sz="1300" spc="105">
                <a:latin typeface="Century Gothic"/>
                <a:cs typeface="Century Gothic"/>
              </a:rPr>
              <a:t> </a:t>
            </a:r>
            <a:r>
              <a:rPr dirty="0" sz="1300">
                <a:latin typeface="Century Gothic"/>
                <a:cs typeface="Century Gothic"/>
              </a:rPr>
              <a:t>Review</a:t>
            </a:r>
            <a:r>
              <a:rPr dirty="0" sz="1300" spc="105">
                <a:latin typeface="Century Gothic"/>
                <a:cs typeface="Century Gothic"/>
              </a:rPr>
              <a:t> </a:t>
            </a:r>
            <a:r>
              <a:rPr dirty="0" sz="1300">
                <a:latin typeface="Century Gothic"/>
                <a:cs typeface="Century Gothic"/>
              </a:rPr>
              <a:t>Committee</a:t>
            </a:r>
            <a:r>
              <a:rPr dirty="0" sz="1300" spc="100">
                <a:latin typeface="Century Gothic"/>
                <a:cs typeface="Century Gothic"/>
              </a:rPr>
              <a:t> </a:t>
            </a:r>
            <a:r>
              <a:rPr dirty="0" sz="1300">
                <a:latin typeface="Century Gothic"/>
                <a:cs typeface="Century Gothic"/>
              </a:rPr>
              <a:t>then</a:t>
            </a:r>
            <a:r>
              <a:rPr dirty="0" sz="1300" spc="105">
                <a:latin typeface="Century Gothic"/>
                <a:cs typeface="Century Gothic"/>
              </a:rPr>
              <a:t> </a:t>
            </a:r>
            <a:r>
              <a:rPr dirty="0" sz="1300">
                <a:latin typeface="Century Gothic"/>
                <a:cs typeface="Century Gothic"/>
              </a:rPr>
              <a:t>judged</a:t>
            </a:r>
            <a:r>
              <a:rPr dirty="0" sz="1300" spc="110">
                <a:latin typeface="Century Gothic"/>
                <a:cs typeface="Century Gothic"/>
              </a:rPr>
              <a:t> </a:t>
            </a:r>
            <a:r>
              <a:rPr dirty="0" sz="1300">
                <a:latin typeface="Century Gothic"/>
                <a:cs typeface="Century Gothic"/>
              </a:rPr>
              <a:t>the</a:t>
            </a:r>
            <a:r>
              <a:rPr dirty="0" sz="1300" spc="105">
                <a:latin typeface="Century Gothic"/>
                <a:cs typeface="Century Gothic"/>
              </a:rPr>
              <a:t> </a:t>
            </a:r>
            <a:r>
              <a:rPr dirty="0" sz="1300">
                <a:latin typeface="Century Gothic"/>
                <a:cs typeface="Century Gothic"/>
              </a:rPr>
              <a:t>applications</a:t>
            </a:r>
            <a:r>
              <a:rPr dirty="0" sz="1300" spc="100">
                <a:latin typeface="Century Gothic"/>
                <a:cs typeface="Century Gothic"/>
              </a:rPr>
              <a:t> </a:t>
            </a:r>
            <a:r>
              <a:rPr dirty="0" sz="1300" spc="70">
                <a:latin typeface="Century Gothic"/>
                <a:cs typeface="Century Gothic"/>
              </a:rPr>
              <a:t>using</a:t>
            </a:r>
            <a:r>
              <a:rPr dirty="0" sz="1300" spc="110">
                <a:latin typeface="Century Gothic"/>
                <a:cs typeface="Century Gothic"/>
              </a:rPr>
              <a:t> </a:t>
            </a:r>
            <a:r>
              <a:rPr dirty="0" sz="1300">
                <a:latin typeface="Century Gothic"/>
                <a:cs typeface="Century Gothic"/>
              </a:rPr>
              <a:t>the</a:t>
            </a:r>
            <a:r>
              <a:rPr dirty="0" sz="1300" spc="105">
                <a:latin typeface="Century Gothic"/>
                <a:cs typeface="Century Gothic"/>
              </a:rPr>
              <a:t> </a:t>
            </a:r>
            <a:r>
              <a:rPr dirty="0" sz="1300">
                <a:latin typeface="Century Gothic"/>
                <a:cs typeface="Century Gothic"/>
              </a:rPr>
              <a:t>following</a:t>
            </a:r>
            <a:r>
              <a:rPr dirty="0" sz="1300" spc="110">
                <a:latin typeface="Century Gothic"/>
                <a:cs typeface="Century Gothic"/>
              </a:rPr>
              <a:t> </a:t>
            </a:r>
            <a:r>
              <a:rPr dirty="0" sz="1300">
                <a:latin typeface="Century Gothic"/>
                <a:cs typeface="Century Gothic"/>
              </a:rPr>
              <a:t>scoring</a:t>
            </a:r>
            <a:r>
              <a:rPr dirty="0" sz="1300" spc="110">
                <a:latin typeface="Century Gothic"/>
                <a:cs typeface="Century Gothic"/>
              </a:rPr>
              <a:t> </a:t>
            </a:r>
            <a:r>
              <a:rPr dirty="0" sz="1300" spc="-10">
                <a:latin typeface="Century Gothic"/>
                <a:cs typeface="Century Gothic"/>
              </a:rPr>
              <a:t>rubric:</a:t>
            </a:r>
            <a:endParaRPr sz="1300">
              <a:latin typeface="Century Gothic"/>
              <a:cs typeface="Century Gothic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301784" y="3374185"/>
          <a:ext cx="9561830" cy="32194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7635"/>
                <a:gridCol w="1345564"/>
                <a:gridCol w="1415414"/>
                <a:gridCol w="1338580"/>
                <a:gridCol w="1453515"/>
                <a:gridCol w="1252220"/>
              </a:tblGrid>
              <a:tr h="2959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93395">
                        <a:lnSpc>
                          <a:spcPts val="1100"/>
                        </a:lnSpc>
                        <a:spcBef>
                          <a:spcPts val="30"/>
                        </a:spcBef>
                      </a:pPr>
                      <a:r>
                        <a:rPr dirty="0" sz="1000" spc="-3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Doesn’t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Meet </a:t>
                      </a:r>
                      <a:r>
                        <a:rPr dirty="0" sz="1000" spc="5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(0</a:t>
                      </a:r>
                      <a:r>
                        <a:rPr dirty="0" sz="1000" spc="-75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pts)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85"/>
                        </a:lnSpc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Meets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  <a:p>
                      <a:pPr marL="47625">
                        <a:lnSpc>
                          <a:spcPts val="1150"/>
                        </a:lnSpc>
                      </a:pPr>
                      <a:r>
                        <a:rPr dirty="0" sz="1000" spc="-2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Slightly</a:t>
                      </a:r>
                      <a:r>
                        <a:rPr dirty="0" sz="1000" spc="-15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(3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pts)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13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Meets</a:t>
                      </a:r>
                      <a:r>
                        <a:rPr dirty="0" sz="1000" spc="-65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5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(5</a:t>
                      </a:r>
                      <a:r>
                        <a:rPr dirty="0" sz="1000" spc="-65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pts)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130"/>
                        </a:lnSpc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Exceeds</a:t>
                      </a:r>
                      <a:r>
                        <a:rPr dirty="0" sz="1000" spc="-35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(7</a:t>
                      </a:r>
                      <a:r>
                        <a:rPr dirty="0" sz="1000" spc="-35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pts)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130"/>
                        </a:lnSpc>
                      </a:pPr>
                      <a:r>
                        <a:rPr dirty="0" sz="1000" spc="-2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Total</a:t>
                      </a:r>
                      <a:r>
                        <a:rPr dirty="0" sz="1000" spc="-5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Points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56082"/>
                    </a:solidFill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47625" marR="398145">
                        <a:lnSpc>
                          <a:spcPts val="1100"/>
                        </a:lnSpc>
                        <a:spcBef>
                          <a:spcPts val="45"/>
                        </a:spcBef>
                      </a:pPr>
                      <a:r>
                        <a:rPr dirty="0" sz="1000" spc="-25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Organization’s</a:t>
                      </a:r>
                      <a:r>
                        <a:rPr dirty="0" sz="1000" spc="-15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current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-35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work</a:t>
                      </a:r>
                      <a:r>
                        <a:rPr dirty="0" sz="1000" spc="-15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strongly supports</a:t>
                      </a:r>
                      <a:r>
                        <a:rPr dirty="0" sz="1000" spc="-4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populations</a:t>
                      </a:r>
                      <a:r>
                        <a:rPr dirty="0" sz="1000" spc="-4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on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  <a:p>
                      <a:pPr marL="47625">
                        <a:lnSpc>
                          <a:spcPts val="1185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Medicaid/PeachCare</a:t>
                      </a:r>
                      <a:r>
                        <a:rPr dirty="0" sz="1000" spc="155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-35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for</a:t>
                      </a:r>
                      <a:r>
                        <a:rPr dirty="0" sz="1000" spc="165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Kids</a:t>
                      </a:r>
                      <a:r>
                        <a:rPr dirty="0" baseline="27777" sz="900" spc="-1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®</a:t>
                      </a:r>
                      <a:endParaRPr baseline="27777"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8"/>
                    </a:solidFill>
                  </a:tcPr>
                </a:tc>
              </a:tr>
              <a:tr h="575945">
                <a:tc>
                  <a:txBody>
                    <a:bodyPr/>
                    <a:lstStyle/>
                    <a:p>
                      <a:pPr marL="47625" marR="316230">
                        <a:lnSpc>
                          <a:spcPts val="1100"/>
                        </a:lnSpc>
                        <a:spcBef>
                          <a:spcPts val="40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Organization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already</a:t>
                      </a:r>
                      <a:r>
                        <a:rPr dirty="0" sz="1000" spc="5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is</a:t>
                      </a:r>
                      <a:r>
                        <a:rPr dirty="0" sz="1000" spc="5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conducting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outreach</a:t>
                      </a:r>
                      <a:r>
                        <a:rPr dirty="0" sz="1000" spc="105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on</a:t>
                      </a:r>
                      <a:r>
                        <a:rPr dirty="0" sz="1000" spc="11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Medicaid/PeachCare</a:t>
                      </a:r>
                      <a:r>
                        <a:rPr dirty="0" sz="1000" spc="13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for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  <a:p>
                      <a:pPr marL="47625">
                        <a:lnSpc>
                          <a:spcPts val="1185"/>
                        </a:lnSpc>
                      </a:pPr>
                      <a:r>
                        <a:rPr dirty="0" sz="1000" spc="-35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Kids</a:t>
                      </a:r>
                      <a:r>
                        <a:rPr dirty="0" baseline="27777" sz="900" spc="-52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®</a:t>
                      </a:r>
                      <a:r>
                        <a:rPr dirty="0" baseline="27777" sz="900" spc="7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redetermination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D"/>
                    </a:solidFill>
                  </a:tcPr>
                </a:tc>
              </a:tr>
              <a:tr h="575945">
                <a:tc>
                  <a:txBody>
                    <a:bodyPr/>
                    <a:lstStyle/>
                    <a:p>
                      <a:pPr marL="47625" marR="165100">
                        <a:lnSpc>
                          <a:spcPts val="1100"/>
                        </a:lnSpc>
                        <a:spcBef>
                          <a:spcPts val="65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Organization</a:t>
                      </a:r>
                      <a:r>
                        <a:rPr dirty="0" sz="1000" spc="-3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has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presented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12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a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feasible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plan</a:t>
                      </a:r>
                      <a:r>
                        <a:rPr dirty="0" sz="1000" spc="-35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to</a:t>
                      </a:r>
                      <a:r>
                        <a:rPr dirty="0" sz="1000" spc="-3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use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dirty="0" sz="1000" spc="-15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grant</a:t>
                      </a:r>
                      <a:r>
                        <a:rPr dirty="0" sz="1000" spc="-15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requested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to</a:t>
                      </a:r>
                      <a:r>
                        <a:rPr dirty="0" sz="1000" spc="-3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raise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  <a:p>
                      <a:pPr marL="47625">
                        <a:lnSpc>
                          <a:spcPts val="1185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awareness</a:t>
                      </a:r>
                      <a:r>
                        <a:rPr dirty="0" sz="1000" spc="85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about</a:t>
                      </a:r>
                      <a:r>
                        <a:rPr dirty="0" sz="1000" spc="10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redetermination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82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8"/>
                    </a:solidFill>
                  </a:tcPr>
                </a:tc>
              </a:tr>
              <a:tr h="424180">
                <a:tc>
                  <a:txBody>
                    <a:bodyPr/>
                    <a:lstStyle/>
                    <a:p>
                      <a:pPr marL="47625" marR="542290">
                        <a:lnSpc>
                          <a:spcPts val="1100"/>
                        </a:lnSpc>
                        <a:spcBef>
                          <a:spcPts val="65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Organization</a:t>
                      </a:r>
                      <a:r>
                        <a:rPr dirty="0" sz="1000" spc="-3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serves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-3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low-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income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pregnant</a:t>
                      </a:r>
                      <a:r>
                        <a:rPr dirty="0" sz="1000" spc="15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women </a:t>
                      </a:r>
                      <a:r>
                        <a:rPr dirty="0" sz="1000" spc="-3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or</a:t>
                      </a:r>
                      <a:r>
                        <a:rPr dirty="0" sz="1000" spc="2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new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mothers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82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D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47625">
                        <a:lnSpc>
                          <a:spcPts val="1135"/>
                        </a:lnSpc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Organization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serves </a:t>
                      </a:r>
                      <a:r>
                        <a:rPr dirty="0" sz="1000" spc="-3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low-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income</a:t>
                      </a:r>
                      <a:r>
                        <a:rPr dirty="0" sz="1000" spc="5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children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8"/>
                    </a:solidFill>
                  </a:tcPr>
                </a:tc>
              </a:tr>
              <a:tr h="591820">
                <a:tc>
                  <a:txBody>
                    <a:bodyPr/>
                    <a:lstStyle/>
                    <a:p>
                      <a:pPr marL="47625" marR="48895">
                        <a:lnSpc>
                          <a:spcPts val="1100"/>
                        </a:lnSpc>
                        <a:spcBef>
                          <a:spcPts val="55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Organization</a:t>
                      </a:r>
                      <a:r>
                        <a:rPr dirty="0" sz="1000" spc="-55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provides</a:t>
                      </a:r>
                      <a:r>
                        <a:rPr dirty="0" sz="1000" spc="-5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support</a:t>
                      </a:r>
                      <a:r>
                        <a:rPr dirty="0" sz="1000" spc="-35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to</a:t>
                      </a:r>
                      <a:r>
                        <a:rPr dirty="0" sz="1000" spc="-55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3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an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underserved</a:t>
                      </a:r>
                      <a:r>
                        <a:rPr dirty="0" sz="1000" spc="1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community</a:t>
                      </a:r>
                      <a:r>
                        <a:rPr dirty="0" sz="1000" spc="15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-45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(i.e.,</a:t>
                      </a:r>
                      <a:r>
                        <a:rPr dirty="0" sz="1000" spc="35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non-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English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  <a:p>
                      <a:pPr marL="47625" marR="488950">
                        <a:lnSpc>
                          <a:spcPts val="1200"/>
                        </a:lnSpc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speakers,</a:t>
                      </a:r>
                      <a:r>
                        <a:rPr dirty="0" sz="1000" spc="-35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rural</a:t>
                      </a:r>
                      <a:r>
                        <a:rPr dirty="0" sz="1000" spc="-35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audiences,</a:t>
                      </a:r>
                      <a:r>
                        <a:rPr dirty="0" sz="1000" spc="-3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or</a:t>
                      </a:r>
                      <a:r>
                        <a:rPr dirty="0" sz="1000" spc="-4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other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groups)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69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65"/>
              <a:t>Grant</a:t>
            </a:r>
            <a:r>
              <a:rPr dirty="0" sz="3200" spc="-325"/>
              <a:t> </a:t>
            </a:r>
            <a:r>
              <a:rPr dirty="0" sz="3200" spc="-150"/>
              <a:t>Selection</a:t>
            </a:r>
            <a:r>
              <a:rPr dirty="0" sz="3200" spc="-300"/>
              <a:t> </a:t>
            </a:r>
            <a:r>
              <a:rPr dirty="0" sz="3200" spc="-130"/>
              <a:t>Process</a:t>
            </a:r>
            <a:endParaRPr sz="3200"/>
          </a:p>
        </p:txBody>
      </p:sp>
      <p:sp>
        <p:nvSpPr>
          <p:cNvPr id="3" name="object 3" descr=""/>
          <p:cNvSpPr txBox="1"/>
          <p:nvPr/>
        </p:nvSpPr>
        <p:spPr>
          <a:xfrm>
            <a:off x="388661" y="2698844"/>
            <a:ext cx="4780915" cy="2430780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algn="just" marL="12700" marR="5080">
              <a:lnSpc>
                <a:spcPct val="94500"/>
              </a:lnSpc>
              <a:spcBef>
                <a:spcPts val="170"/>
              </a:spcBef>
            </a:pPr>
            <a:r>
              <a:rPr dirty="0" sz="1100">
                <a:latin typeface="Century Gothic"/>
                <a:cs typeface="Century Gothic"/>
              </a:rPr>
              <a:t>Community</a:t>
            </a:r>
            <a:r>
              <a:rPr dirty="0" sz="1100" spc="-75">
                <a:latin typeface="Century Gothic"/>
                <a:cs typeface="Century Gothic"/>
              </a:rPr>
              <a:t> </a:t>
            </a:r>
            <a:r>
              <a:rPr dirty="0" sz="1100" spc="-60">
                <a:latin typeface="Century Gothic"/>
                <a:cs typeface="Century Gothic"/>
              </a:rPr>
              <a:t>and</a:t>
            </a:r>
            <a:r>
              <a:rPr dirty="0" sz="1100" spc="-1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state</a:t>
            </a:r>
            <a:r>
              <a:rPr dirty="0" sz="1100" spc="-25">
                <a:latin typeface="Century Gothic"/>
                <a:cs typeface="Century Gothic"/>
              </a:rPr>
              <a:t> </a:t>
            </a:r>
            <a:r>
              <a:rPr dirty="0" sz="1100" spc="-70">
                <a:latin typeface="Century Gothic"/>
                <a:cs typeface="Century Gothic"/>
              </a:rPr>
              <a:t>agency</a:t>
            </a:r>
            <a:r>
              <a:rPr dirty="0" sz="1100" spc="-5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participants</a:t>
            </a:r>
            <a:r>
              <a:rPr dirty="0" sz="1100" spc="-15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were</a:t>
            </a:r>
            <a:r>
              <a:rPr dirty="0" sz="1100" spc="-2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invited</a:t>
            </a:r>
            <a:r>
              <a:rPr dirty="0" sz="1100" spc="-3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to</a:t>
            </a:r>
            <a:r>
              <a:rPr dirty="0" sz="1100" spc="-3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serve</a:t>
            </a:r>
            <a:r>
              <a:rPr dirty="0" sz="1100" spc="-25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on</a:t>
            </a:r>
            <a:r>
              <a:rPr dirty="0" sz="1100" spc="-40">
                <a:latin typeface="Century Gothic"/>
                <a:cs typeface="Century Gothic"/>
              </a:rPr>
              <a:t> </a:t>
            </a:r>
            <a:r>
              <a:rPr dirty="0" sz="1100" spc="-25">
                <a:latin typeface="Century Gothic"/>
                <a:cs typeface="Century Gothic"/>
              </a:rPr>
              <a:t>the </a:t>
            </a:r>
            <a:r>
              <a:rPr dirty="0" sz="1100" spc="-10">
                <a:latin typeface="Century Gothic"/>
                <a:cs typeface="Century Gothic"/>
              </a:rPr>
              <a:t>Committee</a:t>
            </a:r>
            <a:r>
              <a:rPr dirty="0" sz="1100" spc="15">
                <a:latin typeface="Century Gothic"/>
                <a:cs typeface="Century Gothic"/>
              </a:rPr>
              <a:t> </a:t>
            </a:r>
            <a:r>
              <a:rPr dirty="0" sz="1100" spc="-45">
                <a:latin typeface="Century Gothic"/>
                <a:cs typeface="Century Gothic"/>
              </a:rPr>
              <a:t>based</a:t>
            </a:r>
            <a:r>
              <a:rPr dirty="0" sz="1100" spc="5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on</a:t>
            </a:r>
            <a:r>
              <a:rPr dirty="0" sz="1100" spc="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their</a:t>
            </a:r>
            <a:r>
              <a:rPr dirty="0" sz="1100" spc="30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involvement</a:t>
            </a:r>
            <a:r>
              <a:rPr dirty="0" sz="1100" spc="2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with</a:t>
            </a:r>
            <a:r>
              <a:rPr dirty="0" sz="1100" spc="5">
                <a:latin typeface="Century Gothic"/>
                <a:cs typeface="Century Gothic"/>
              </a:rPr>
              <a:t> </a:t>
            </a:r>
            <a:r>
              <a:rPr dirty="0" sz="1100" spc="-45">
                <a:latin typeface="Century Gothic"/>
                <a:cs typeface="Century Gothic"/>
              </a:rPr>
              <a:t>Medicaid</a:t>
            </a:r>
            <a:r>
              <a:rPr dirty="0" sz="1100" spc="5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redetermination </a:t>
            </a:r>
            <a:r>
              <a:rPr dirty="0" sz="1100" spc="-45">
                <a:latin typeface="Century Gothic"/>
                <a:cs typeface="Century Gothic"/>
              </a:rPr>
              <a:t>and</a:t>
            </a:r>
            <a:r>
              <a:rPr dirty="0" sz="1100" spc="-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ineligibility</a:t>
            </a:r>
            <a:r>
              <a:rPr dirty="0" sz="1100" spc="-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for</a:t>
            </a:r>
            <a:r>
              <a:rPr dirty="0" sz="1100" spc="1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the grant</a:t>
            </a:r>
            <a:r>
              <a:rPr dirty="0" sz="1100" spc="5">
                <a:latin typeface="Century Gothic"/>
                <a:cs typeface="Century Gothic"/>
              </a:rPr>
              <a:t> </a:t>
            </a:r>
            <a:r>
              <a:rPr dirty="0" sz="1100" spc="-40">
                <a:latin typeface="Century Gothic"/>
                <a:cs typeface="Century Gothic"/>
              </a:rPr>
              <a:t>based</a:t>
            </a:r>
            <a:r>
              <a:rPr dirty="0" sz="1100" spc="-5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on </a:t>
            </a:r>
            <a:r>
              <a:rPr dirty="0" sz="1100">
                <a:latin typeface="Century Gothic"/>
                <a:cs typeface="Century Gothic"/>
              </a:rPr>
              <a:t>previously</a:t>
            </a:r>
            <a:r>
              <a:rPr dirty="0" sz="1100" spc="-1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established </a:t>
            </a:r>
            <a:r>
              <a:rPr dirty="0" sz="1100" spc="-10">
                <a:latin typeface="Century Gothic"/>
                <a:cs typeface="Century Gothic"/>
              </a:rPr>
              <a:t>criteria.</a:t>
            </a:r>
            <a:endParaRPr sz="1100">
              <a:latin typeface="Century Gothic"/>
              <a:cs typeface="Century Gothic"/>
            </a:endParaRPr>
          </a:p>
          <a:p>
            <a:pPr marL="289560" indent="-276860">
              <a:lnSpc>
                <a:spcPts val="1310"/>
              </a:lnSpc>
              <a:spcBef>
                <a:spcPts val="1200"/>
              </a:spcBef>
              <a:buFont typeface="Symbol"/>
              <a:buChar char=""/>
              <a:tabLst>
                <a:tab pos="289560" algn="l"/>
              </a:tabLst>
            </a:pPr>
            <a:r>
              <a:rPr dirty="0" sz="1100" spc="-70">
                <a:latin typeface="Century Gothic"/>
                <a:cs typeface="Century Gothic"/>
              </a:rPr>
              <a:t>Co-</a:t>
            </a:r>
            <a:r>
              <a:rPr dirty="0" sz="1100">
                <a:latin typeface="Century Gothic"/>
                <a:cs typeface="Century Gothic"/>
              </a:rPr>
              <a:t>Chairs</a:t>
            </a:r>
            <a:r>
              <a:rPr dirty="0" sz="1100" spc="-40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(non-</a:t>
            </a:r>
            <a:r>
              <a:rPr dirty="0" sz="1100">
                <a:latin typeface="Century Gothic"/>
                <a:cs typeface="Century Gothic"/>
              </a:rPr>
              <a:t>voting</a:t>
            </a:r>
            <a:r>
              <a:rPr dirty="0" sz="1100" spc="-55">
                <a:latin typeface="Century Gothic"/>
                <a:cs typeface="Century Gothic"/>
              </a:rPr>
              <a:t> </a:t>
            </a:r>
            <a:r>
              <a:rPr dirty="0" sz="1100" spc="-40">
                <a:latin typeface="Century Gothic"/>
                <a:cs typeface="Century Gothic"/>
              </a:rPr>
              <a:t>except </a:t>
            </a:r>
            <a:r>
              <a:rPr dirty="0" sz="1100" spc="60">
                <a:latin typeface="Century Gothic"/>
                <a:cs typeface="Century Gothic"/>
              </a:rPr>
              <a:t>in</a:t>
            </a:r>
            <a:r>
              <a:rPr dirty="0" sz="1100" spc="-5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the</a:t>
            </a:r>
            <a:r>
              <a:rPr dirty="0" sz="1100" spc="-45">
                <a:latin typeface="Century Gothic"/>
                <a:cs typeface="Century Gothic"/>
              </a:rPr>
              <a:t> </a:t>
            </a:r>
            <a:r>
              <a:rPr dirty="0" sz="1100" spc="-60">
                <a:latin typeface="Century Gothic"/>
                <a:cs typeface="Century Gothic"/>
              </a:rPr>
              <a:t>case</a:t>
            </a:r>
            <a:r>
              <a:rPr dirty="0" sz="1100" spc="-45">
                <a:latin typeface="Century Gothic"/>
                <a:cs typeface="Century Gothic"/>
              </a:rPr>
              <a:t> </a:t>
            </a:r>
            <a:r>
              <a:rPr dirty="0" sz="1100" spc="-35">
                <a:latin typeface="Century Gothic"/>
                <a:cs typeface="Century Gothic"/>
              </a:rPr>
              <a:t>of</a:t>
            </a:r>
            <a:r>
              <a:rPr dirty="0" sz="1100" spc="-40">
                <a:latin typeface="Century Gothic"/>
                <a:cs typeface="Century Gothic"/>
              </a:rPr>
              <a:t> </a:t>
            </a:r>
            <a:r>
              <a:rPr dirty="0" sz="1100" spc="-105">
                <a:latin typeface="Century Gothic"/>
                <a:cs typeface="Century Gothic"/>
              </a:rPr>
              <a:t>a</a:t>
            </a:r>
            <a:r>
              <a:rPr dirty="0" sz="1100" spc="-50">
                <a:latin typeface="Century Gothic"/>
                <a:cs typeface="Century Gothic"/>
              </a:rPr>
              <a:t> </a:t>
            </a:r>
            <a:r>
              <a:rPr dirty="0" sz="1100" spc="-20">
                <a:latin typeface="Century Gothic"/>
                <a:cs typeface="Century Gothic"/>
              </a:rPr>
              <a:t>tie):</a:t>
            </a:r>
            <a:endParaRPr sz="1100">
              <a:latin typeface="Century Gothic"/>
              <a:cs typeface="Century Gothic"/>
            </a:endParaRPr>
          </a:p>
          <a:p>
            <a:pPr lvl="1" marL="612775" marR="330200" indent="-231140">
              <a:lnSpc>
                <a:spcPct val="94500"/>
              </a:lnSpc>
              <a:spcBef>
                <a:spcPts val="65"/>
              </a:spcBef>
              <a:buFont typeface="Courier New"/>
              <a:buChar char="o"/>
              <a:tabLst>
                <a:tab pos="612775" algn="l"/>
              </a:tabLst>
            </a:pPr>
            <a:r>
              <a:rPr dirty="0" sz="1100" spc="95" b="1">
                <a:latin typeface="Calibri"/>
                <a:cs typeface="Calibri"/>
              </a:rPr>
              <a:t>Heidi</a:t>
            </a:r>
            <a:r>
              <a:rPr dirty="0" sz="1100" spc="40" b="1">
                <a:latin typeface="Calibri"/>
                <a:cs typeface="Calibri"/>
              </a:rPr>
              <a:t> </a:t>
            </a:r>
            <a:r>
              <a:rPr dirty="0" sz="1100" spc="90" b="1">
                <a:latin typeface="Calibri"/>
                <a:cs typeface="Calibri"/>
              </a:rPr>
              <a:t>Ehrenreich</a:t>
            </a:r>
            <a:r>
              <a:rPr dirty="0" sz="1100" spc="90">
                <a:latin typeface="Century Gothic"/>
                <a:cs typeface="Century Gothic"/>
              </a:rPr>
              <a:t>,</a:t>
            </a:r>
            <a:r>
              <a:rPr dirty="0" sz="1100" spc="-2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Project</a:t>
            </a:r>
            <a:r>
              <a:rPr dirty="0" sz="1100" spc="-4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Director,</a:t>
            </a:r>
            <a:r>
              <a:rPr dirty="0" sz="1100" spc="-2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State</a:t>
            </a:r>
            <a:r>
              <a:rPr dirty="0" sz="1100" spc="-45">
                <a:latin typeface="Century Gothic"/>
                <a:cs typeface="Century Gothic"/>
              </a:rPr>
              <a:t> </a:t>
            </a:r>
            <a:r>
              <a:rPr dirty="0" sz="1100" spc="-20">
                <a:latin typeface="Century Gothic"/>
                <a:cs typeface="Century Gothic"/>
              </a:rPr>
              <a:t>Maternal</a:t>
            </a:r>
            <a:r>
              <a:rPr dirty="0" sz="1100" spc="-25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Health Innovation</a:t>
            </a:r>
            <a:r>
              <a:rPr dirty="0" sz="1100" spc="-4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Program,</a:t>
            </a:r>
            <a:r>
              <a:rPr dirty="0" sz="1100" spc="-5">
                <a:latin typeface="Century Gothic"/>
                <a:cs typeface="Century Gothic"/>
              </a:rPr>
              <a:t> </a:t>
            </a:r>
            <a:r>
              <a:rPr dirty="0" sz="1100" spc="65">
                <a:latin typeface="Century Gothic"/>
                <a:cs typeface="Century Gothic"/>
              </a:rPr>
              <a:t>HOPE</a:t>
            </a:r>
            <a:r>
              <a:rPr dirty="0" sz="1100" spc="-3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for</a:t>
            </a:r>
            <a:r>
              <a:rPr dirty="0" sz="1100" spc="-15">
                <a:latin typeface="Century Gothic"/>
                <a:cs typeface="Century Gothic"/>
              </a:rPr>
              <a:t> </a:t>
            </a:r>
            <a:r>
              <a:rPr dirty="0" sz="1100" spc="-50">
                <a:latin typeface="Century Gothic"/>
                <a:cs typeface="Century Gothic"/>
              </a:rPr>
              <a:t>Georgia</a:t>
            </a:r>
            <a:r>
              <a:rPr dirty="0" sz="1100" spc="-3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Moms,</a:t>
            </a:r>
            <a:r>
              <a:rPr dirty="0" sz="1100" spc="-10">
                <a:latin typeface="Century Gothic"/>
                <a:cs typeface="Century Gothic"/>
              </a:rPr>
              <a:t> Northeast </a:t>
            </a:r>
            <a:r>
              <a:rPr dirty="0" sz="1100" spc="-50">
                <a:latin typeface="Century Gothic"/>
                <a:cs typeface="Century Gothic"/>
              </a:rPr>
              <a:t>Georgia</a:t>
            </a:r>
            <a:r>
              <a:rPr dirty="0" sz="1100" spc="-1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Health</a:t>
            </a:r>
            <a:r>
              <a:rPr dirty="0" sz="1100" spc="-15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System</a:t>
            </a:r>
            <a:endParaRPr sz="1100">
              <a:latin typeface="Century Gothic"/>
              <a:cs typeface="Century Gothic"/>
            </a:endParaRPr>
          </a:p>
          <a:p>
            <a:pPr lvl="1" marL="612775" marR="203200" indent="-231140">
              <a:lnSpc>
                <a:spcPts val="1300"/>
              </a:lnSpc>
              <a:spcBef>
                <a:spcPts val="1260"/>
              </a:spcBef>
              <a:buFont typeface="Courier New"/>
              <a:buChar char="o"/>
              <a:tabLst>
                <a:tab pos="612775" algn="l"/>
              </a:tabLst>
            </a:pPr>
            <a:r>
              <a:rPr dirty="0" sz="1100" spc="105" b="1">
                <a:latin typeface="Calibri"/>
                <a:cs typeface="Calibri"/>
              </a:rPr>
              <a:t>Julie</a:t>
            </a:r>
            <a:r>
              <a:rPr dirty="0" sz="1100" spc="80" b="1">
                <a:latin typeface="Calibri"/>
                <a:cs typeface="Calibri"/>
              </a:rPr>
              <a:t> </a:t>
            </a:r>
            <a:r>
              <a:rPr dirty="0" sz="1100" spc="75" b="1">
                <a:latin typeface="Calibri"/>
                <a:cs typeface="Calibri"/>
              </a:rPr>
              <a:t>Walters</a:t>
            </a:r>
            <a:r>
              <a:rPr dirty="0" sz="1100" spc="75">
                <a:latin typeface="Century Gothic"/>
                <a:cs typeface="Century Gothic"/>
              </a:rPr>
              <a:t>,</a:t>
            </a:r>
            <a:r>
              <a:rPr dirty="0" sz="1100" spc="25">
                <a:latin typeface="Century Gothic"/>
                <a:cs typeface="Century Gothic"/>
              </a:rPr>
              <a:t> </a:t>
            </a:r>
            <a:r>
              <a:rPr dirty="0" sz="1100" spc="10">
                <a:latin typeface="Century Gothic"/>
                <a:cs typeface="Century Gothic"/>
              </a:rPr>
              <a:t>Assistant </a:t>
            </a:r>
            <a:r>
              <a:rPr dirty="0" sz="1100">
                <a:latin typeface="Century Gothic"/>
                <a:cs typeface="Century Gothic"/>
              </a:rPr>
              <a:t>Deputy</a:t>
            </a:r>
            <a:r>
              <a:rPr dirty="0" sz="1100" spc="-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Commissioner,</a:t>
            </a:r>
            <a:r>
              <a:rPr dirty="0" sz="1100" spc="25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Operations, </a:t>
            </a:r>
            <a:r>
              <a:rPr dirty="0" sz="1100" spc="-50">
                <a:latin typeface="Century Gothic"/>
                <a:cs typeface="Century Gothic"/>
              </a:rPr>
              <a:t>Georgia</a:t>
            </a:r>
            <a:r>
              <a:rPr dirty="0" sz="1100" spc="-1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Department</a:t>
            </a:r>
            <a:r>
              <a:rPr dirty="0" sz="1100" spc="5">
                <a:latin typeface="Century Gothic"/>
                <a:cs typeface="Century Gothic"/>
              </a:rPr>
              <a:t> </a:t>
            </a:r>
            <a:r>
              <a:rPr dirty="0" sz="1100" spc="-35">
                <a:latin typeface="Century Gothic"/>
                <a:cs typeface="Century Gothic"/>
              </a:rPr>
              <a:t>of</a:t>
            </a:r>
            <a:r>
              <a:rPr dirty="0" sz="1100">
                <a:latin typeface="Century Gothic"/>
                <a:cs typeface="Century Gothic"/>
              </a:rPr>
              <a:t> Human</a:t>
            </a:r>
            <a:r>
              <a:rPr dirty="0" sz="1100" spc="-15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Services</a:t>
            </a:r>
            <a:endParaRPr sz="1100">
              <a:latin typeface="Century Gothic"/>
              <a:cs typeface="Century Gothic"/>
            </a:endParaRPr>
          </a:p>
          <a:p>
            <a:pPr marL="289560" indent="-276860">
              <a:lnSpc>
                <a:spcPts val="1260"/>
              </a:lnSpc>
              <a:spcBef>
                <a:spcPts val="1130"/>
              </a:spcBef>
              <a:buFont typeface="Symbol"/>
              <a:buChar char=""/>
              <a:tabLst>
                <a:tab pos="289560" algn="l"/>
              </a:tabLst>
            </a:pPr>
            <a:r>
              <a:rPr dirty="0" sz="1100">
                <a:latin typeface="Century Gothic"/>
                <a:cs typeface="Century Gothic"/>
              </a:rPr>
              <a:t>Voting</a:t>
            </a:r>
            <a:r>
              <a:rPr dirty="0" sz="1100" spc="-45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Members:</a:t>
            </a:r>
            <a:endParaRPr sz="1100">
              <a:latin typeface="Century Gothic"/>
              <a:cs typeface="Century Gothic"/>
            </a:endParaRPr>
          </a:p>
          <a:p>
            <a:pPr lvl="1" marL="614680" marR="25400" indent="-230504">
              <a:lnSpc>
                <a:spcPts val="1300"/>
              </a:lnSpc>
              <a:buFont typeface="Courier New"/>
              <a:buChar char="o"/>
              <a:tabLst>
                <a:tab pos="614680" algn="l"/>
              </a:tabLst>
            </a:pPr>
            <a:r>
              <a:rPr dirty="0" sz="1100" spc="120" b="1">
                <a:latin typeface="Calibri"/>
                <a:cs typeface="Calibri"/>
              </a:rPr>
              <a:t>Laura</a:t>
            </a:r>
            <a:r>
              <a:rPr dirty="0" sz="1100" spc="80" b="1">
                <a:latin typeface="Calibri"/>
                <a:cs typeface="Calibri"/>
              </a:rPr>
              <a:t> </a:t>
            </a:r>
            <a:r>
              <a:rPr dirty="0" sz="1100" spc="125" b="1">
                <a:latin typeface="Calibri"/>
                <a:cs typeface="Calibri"/>
              </a:rPr>
              <a:t>Beggs</a:t>
            </a:r>
            <a:r>
              <a:rPr dirty="0" sz="1100" spc="125">
                <a:latin typeface="Century Gothic"/>
                <a:cs typeface="Century Gothic"/>
              </a:rPr>
              <a:t>,</a:t>
            </a:r>
            <a:r>
              <a:rPr dirty="0" sz="1100" spc="2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Partnership </a:t>
            </a:r>
            <a:r>
              <a:rPr dirty="0" sz="1100" spc="-45">
                <a:latin typeface="Century Gothic"/>
                <a:cs typeface="Century Gothic"/>
              </a:rPr>
              <a:t>and</a:t>
            </a:r>
            <a:r>
              <a:rPr dirty="0" sz="1100">
                <a:latin typeface="Century Gothic"/>
                <a:cs typeface="Century Gothic"/>
              </a:rPr>
              <a:t> </a:t>
            </a:r>
            <a:r>
              <a:rPr dirty="0" sz="1100" spc="-30">
                <a:latin typeface="Century Gothic"/>
                <a:cs typeface="Century Gothic"/>
              </a:rPr>
              <a:t>Collaboration</a:t>
            </a:r>
            <a:r>
              <a:rPr dirty="0" sz="1100" spc="-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Director,</a:t>
            </a:r>
            <a:r>
              <a:rPr dirty="0" sz="1100" spc="25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Georgia </a:t>
            </a:r>
            <a:r>
              <a:rPr dirty="0" sz="1100">
                <a:latin typeface="Century Gothic"/>
                <a:cs typeface="Century Gothic"/>
              </a:rPr>
              <a:t>Department </a:t>
            </a:r>
            <a:r>
              <a:rPr dirty="0" sz="1100" spc="-35">
                <a:latin typeface="Century Gothic"/>
                <a:cs typeface="Century Gothic"/>
              </a:rPr>
              <a:t>of</a:t>
            </a:r>
            <a:r>
              <a:rPr dirty="0" sz="1100" spc="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Human</a:t>
            </a:r>
            <a:r>
              <a:rPr dirty="0" sz="1100" spc="-15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Services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58231" y="5256116"/>
            <a:ext cx="4321175" cy="11474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3204" indent="-230504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243204" algn="l"/>
              </a:tabLst>
            </a:pPr>
            <a:r>
              <a:rPr dirty="0" sz="1100" spc="95" b="1">
                <a:latin typeface="Calibri"/>
                <a:cs typeface="Calibri"/>
              </a:rPr>
              <a:t>Brittney</a:t>
            </a:r>
            <a:r>
              <a:rPr dirty="0" sz="1100" spc="55" b="1">
                <a:latin typeface="Calibri"/>
                <a:cs typeface="Calibri"/>
              </a:rPr>
              <a:t> </a:t>
            </a:r>
            <a:r>
              <a:rPr dirty="0" sz="1100" spc="85" b="1">
                <a:latin typeface="Calibri"/>
                <a:cs typeface="Calibri"/>
              </a:rPr>
              <a:t>Newton</a:t>
            </a:r>
            <a:r>
              <a:rPr dirty="0" sz="1100" spc="85">
                <a:latin typeface="Century Gothic"/>
                <a:cs typeface="Century Gothic"/>
              </a:rPr>
              <a:t>,</a:t>
            </a:r>
            <a:r>
              <a:rPr dirty="0" sz="1100" spc="-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Senior</a:t>
            </a:r>
            <a:r>
              <a:rPr dirty="0" sz="1100" spc="-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Policy</a:t>
            </a:r>
            <a:r>
              <a:rPr dirty="0" sz="1100" spc="-25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Analyst,</a:t>
            </a:r>
            <a:r>
              <a:rPr dirty="0" sz="1100">
                <a:latin typeface="Century Gothic"/>
                <a:cs typeface="Century Gothic"/>
              </a:rPr>
              <a:t> </a:t>
            </a:r>
            <a:r>
              <a:rPr dirty="0" sz="1100" spc="-50">
                <a:latin typeface="Century Gothic"/>
                <a:cs typeface="Century Gothic"/>
              </a:rPr>
              <a:t>Georgia</a:t>
            </a:r>
            <a:r>
              <a:rPr dirty="0" sz="1100" spc="-25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VOICES</a:t>
            </a:r>
            <a:endParaRPr sz="1100">
              <a:latin typeface="Century Gothic"/>
              <a:cs typeface="Century Gothic"/>
            </a:endParaRPr>
          </a:p>
          <a:p>
            <a:pPr marL="243204" marR="5080" indent="-231140">
              <a:lnSpc>
                <a:spcPts val="1300"/>
              </a:lnSpc>
              <a:spcBef>
                <a:spcPts val="1235"/>
              </a:spcBef>
              <a:buFont typeface="Courier New"/>
              <a:buChar char="o"/>
              <a:tabLst>
                <a:tab pos="243204" algn="l"/>
              </a:tabLst>
            </a:pPr>
            <a:r>
              <a:rPr dirty="0" sz="1100" spc="110" b="1">
                <a:latin typeface="Calibri"/>
                <a:cs typeface="Calibri"/>
              </a:rPr>
              <a:t>Lynnette</a:t>
            </a:r>
            <a:r>
              <a:rPr dirty="0" sz="1100" spc="45" b="1">
                <a:latin typeface="Calibri"/>
                <a:cs typeface="Calibri"/>
              </a:rPr>
              <a:t> </a:t>
            </a:r>
            <a:r>
              <a:rPr dirty="0" sz="1100" spc="90" b="1">
                <a:latin typeface="Calibri"/>
                <a:cs typeface="Calibri"/>
              </a:rPr>
              <a:t>Rhodes</a:t>
            </a:r>
            <a:r>
              <a:rPr dirty="0" sz="1100" spc="90">
                <a:latin typeface="Century Gothic"/>
                <a:cs typeface="Century Gothic"/>
              </a:rPr>
              <a:t>,</a:t>
            </a:r>
            <a:r>
              <a:rPr dirty="0" sz="1100" spc="-15">
                <a:latin typeface="Century Gothic"/>
                <a:cs typeface="Century Gothic"/>
              </a:rPr>
              <a:t> </a:t>
            </a:r>
            <a:r>
              <a:rPr dirty="0" sz="1100" spc="-30">
                <a:latin typeface="Century Gothic"/>
                <a:cs typeface="Century Gothic"/>
              </a:rPr>
              <a:t>Chief</a:t>
            </a:r>
            <a:r>
              <a:rPr dirty="0" sz="1100" spc="-2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Health</a:t>
            </a:r>
            <a:r>
              <a:rPr dirty="0" sz="1100" spc="-4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Policy</a:t>
            </a:r>
            <a:r>
              <a:rPr dirty="0" sz="1100" spc="-35">
                <a:latin typeface="Century Gothic"/>
                <a:cs typeface="Century Gothic"/>
              </a:rPr>
              <a:t> </a:t>
            </a:r>
            <a:r>
              <a:rPr dirty="0" sz="1100" spc="-30">
                <a:latin typeface="Century Gothic"/>
                <a:cs typeface="Century Gothic"/>
              </a:rPr>
              <a:t>Officer,</a:t>
            </a:r>
            <a:r>
              <a:rPr dirty="0" sz="1100" spc="-1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Department</a:t>
            </a:r>
            <a:r>
              <a:rPr dirty="0" sz="1100" spc="-25">
                <a:latin typeface="Century Gothic"/>
                <a:cs typeface="Century Gothic"/>
              </a:rPr>
              <a:t> of </a:t>
            </a:r>
            <a:r>
              <a:rPr dirty="0" sz="1100">
                <a:latin typeface="Century Gothic"/>
                <a:cs typeface="Century Gothic"/>
              </a:rPr>
              <a:t>Community</a:t>
            </a:r>
            <a:r>
              <a:rPr dirty="0" sz="1100" spc="15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Health</a:t>
            </a:r>
            <a:endParaRPr sz="1100">
              <a:latin typeface="Century Gothic"/>
              <a:cs typeface="Century Gothic"/>
            </a:endParaRPr>
          </a:p>
          <a:p>
            <a:pPr marL="243204" marR="156845" indent="-231140">
              <a:lnSpc>
                <a:spcPts val="1220"/>
              </a:lnSpc>
              <a:spcBef>
                <a:spcPts val="1255"/>
              </a:spcBef>
              <a:buFont typeface="Courier New"/>
              <a:buChar char="o"/>
              <a:tabLst>
                <a:tab pos="243204" algn="l"/>
              </a:tabLst>
            </a:pPr>
            <a:r>
              <a:rPr dirty="0" sz="1100" spc="80" b="1">
                <a:latin typeface="Calibri"/>
                <a:cs typeface="Calibri"/>
              </a:rPr>
              <a:t>Mary</a:t>
            </a:r>
            <a:r>
              <a:rPr dirty="0" sz="1100" spc="65" b="1">
                <a:latin typeface="Calibri"/>
                <a:cs typeface="Calibri"/>
              </a:rPr>
              <a:t> </a:t>
            </a:r>
            <a:r>
              <a:rPr dirty="0" sz="1100" spc="120" b="1">
                <a:latin typeface="Calibri"/>
                <a:cs typeface="Calibri"/>
              </a:rPr>
              <a:t>Lauren</a:t>
            </a:r>
            <a:r>
              <a:rPr dirty="0" sz="1100" spc="65" b="1">
                <a:latin typeface="Calibri"/>
                <a:cs typeface="Calibri"/>
              </a:rPr>
              <a:t> </a:t>
            </a:r>
            <a:r>
              <a:rPr dirty="0" sz="1100" spc="70" b="1">
                <a:latin typeface="Calibri"/>
                <a:cs typeface="Calibri"/>
              </a:rPr>
              <a:t>Salvatore</a:t>
            </a:r>
            <a:r>
              <a:rPr dirty="0" sz="1100" spc="70">
                <a:latin typeface="Century Gothic"/>
                <a:cs typeface="Century Gothic"/>
              </a:rPr>
              <a:t>,</a:t>
            </a:r>
            <a:r>
              <a:rPr dirty="0" sz="1100" spc="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Assistant Director,</a:t>
            </a:r>
            <a:r>
              <a:rPr dirty="0" sz="1100" spc="10">
                <a:latin typeface="Century Gothic"/>
                <a:cs typeface="Century Gothic"/>
              </a:rPr>
              <a:t> </a:t>
            </a:r>
            <a:r>
              <a:rPr dirty="0" sz="1100" spc="-35">
                <a:latin typeface="Century Gothic"/>
                <a:cs typeface="Century Gothic"/>
              </a:rPr>
              <a:t>Office</a:t>
            </a:r>
            <a:r>
              <a:rPr dirty="0" sz="1100" spc="-10">
                <a:latin typeface="Century Gothic"/>
                <a:cs typeface="Century Gothic"/>
              </a:rPr>
              <a:t> </a:t>
            </a:r>
            <a:r>
              <a:rPr dirty="0" sz="1100" spc="-35">
                <a:latin typeface="Century Gothic"/>
                <a:cs typeface="Century Gothic"/>
              </a:rPr>
              <a:t>of</a:t>
            </a:r>
            <a:r>
              <a:rPr dirty="0" sz="1100" spc="-5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Whole Child</a:t>
            </a:r>
            <a:r>
              <a:rPr dirty="0" sz="1100" spc="-2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Supports,</a:t>
            </a:r>
            <a:r>
              <a:rPr dirty="0" sz="1100" spc="10">
                <a:latin typeface="Century Gothic"/>
                <a:cs typeface="Century Gothic"/>
              </a:rPr>
              <a:t> </a:t>
            </a:r>
            <a:r>
              <a:rPr dirty="0" sz="1100" spc="-50">
                <a:latin typeface="Century Gothic"/>
                <a:cs typeface="Century Gothic"/>
              </a:rPr>
              <a:t>Georgia</a:t>
            </a:r>
            <a:r>
              <a:rPr dirty="0" sz="1100" spc="-1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Department</a:t>
            </a:r>
            <a:r>
              <a:rPr dirty="0" sz="1100" spc="-5">
                <a:latin typeface="Century Gothic"/>
                <a:cs typeface="Century Gothic"/>
              </a:rPr>
              <a:t> </a:t>
            </a:r>
            <a:r>
              <a:rPr dirty="0" sz="1100" spc="-35">
                <a:latin typeface="Century Gothic"/>
                <a:cs typeface="Century Gothic"/>
              </a:rPr>
              <a:t>of</a:t>
            </a:r>
            <a:r>
              <a:rPr dirty="0" sz="1100" spc="-5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Education</a:t>
            </a:r>
            <a:endParaRPr sz="1100">
              <a:latin typeface="Century Gothic"/>
              <a:cs typeface="Century Gothic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6173199" y="2500589"/>
            <a:ext cx="2639695" cy="3182620"/>
            <a:chOff x="6173199" y="2500589"/>
            <a:chExt cx="2639695" cy="3182620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80900" y="2508294"/>
              <a:ext cx="2624197" cy="3132435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6177051" y="2504440"/>
              <a:ext cx="2632075" cy="3175000"/>
            </a:xfrm>
            <a:custGeom>
              <a:avLst/>
              <a:gdLst/>
              <a:ahLst/>
              <a:cxnLst/>
              <a:rect l="l" t="t" r="r" b="b"/>
              <a:pathLst>
                <a:path w="2632075" h="3175000">
                  <a:moveTo>
                    <a:pt x="0" y="0"/>
                  </a:moveTo>
                  <a:lnTo>
                    <a:pt x="2631897" y="0"/>
                  </a:lnTo>
                  <a:lnTo>
                    <a:pt x="2631897" y="3174788"/>
                  </a:lnTo>
                  <a:lnTo>
                    <a:pt x="0" y="3174788"/>
                  </a:lnTo>
                  <a:lnTo>
                    <a:pt x="0" y="0"/>
                  </a:lnTo>
                  <a:close/>
                </a:path>
              </a:pathLst>
            </a:custGeom>
            <a:ln w="7702">
              <a:solidFill>
                <a:srgbClr val="00497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5121724" y="5828095"/>
            <a:ext cx="4742180" cy="620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300">
                <a:latin typeface="Century Gothic"/>
                <a:cs typeface="Century Gothic"/>
              </a:rPr>
              <a:t>Committee</a:t>
            </a:r>
            <a:r>
              <a:rPr dirty="0" sz="1300" spc="60">
                <a:latin typeface="Century Gothic"/>
                <a:cs typeface="Century Gothic"/>
              </a:rPr>
              <a:t> </a:t>
            </a:r>
            <a:r>
              <a:rPr dirty="0" sz="1300" spc="50">
                <a:latin typeface="Century Gothic"/>
                <a:cs typeface="Century Gothic"/>
              </a:rPr>
              <a:t>members</a:t>
            </a:r>
            <a:r>
              <a:rPr dirty="0" sz="1300" spc="60">
                <a:latin typeface="Century Gothic"/>
                <a:cs typeface="Century Gothic"/>
              </a:rPr>
              <a:t> </a:t>
            </a:r>
            <a:r>
              <a:rPr dirty="0" sz="1300" spc="-20">
                <a:latin typeface="Century Gothic"/>
                <a:cs typeface="Century Gothic"/>
              </a:rPr>
              <a:t>received</a:t>
            </a:r>
            <a:r>
              <a:rPr dirty="0" sz="1300" spc="70">
                <a:latin typeface="Century Gothic"/>
                <a:cs typeface="Century Gothic"/>
              </a:rPr>
              <a:t> </a:t>
            </a:r>
            <a:r>
              <a:rPr dirty="0" sz="1300" spc="-130">
                <a:latin typeface="Century Gothic"/>
                <a:cs typeface="Century Gothic"/>
              </a:rPr>
              <a:t>a</a:t>
            </a:r>
            <a:r>
              <a:rPr dirty="0" sz="1300" spc="70">
                <a:latin typeface="Century Gothic"/>
                <a:cs typeface="Century Gothic"/>
              </a:rPr>
              <a:t> </a:t>
            </a:r>
            <a:r>
              <a:rPr dirty="0" sz="1300">
                <a:latin typeface="Century Gothic"/>
                <a:cs typeface="Century Gothic"/>
              </a:rPr>
              <a:t>formal</a:t>
            </a:r>
            <a:r>
              <a:rPr dirty="0" sz="1300" spc="60">
                <a:latin typeface="Century Gothic"/>
                <a:cs typeface="Century Gothic"/>
              </a:rPr>
              <a:t> </a:t>
            </a:r>
            <a:r>
              <a:rPr dirty="0" sz="1300">
                <a:latin typeface="Century Gothic"/>
                <a:cs typeface="Century Gothic"/>
              </a:rPr>
              <a:t>orientation</a:t>
            </a:r>
            <a:r>
              <a:rPr dirty="0" sz="1300" spc="70">
                <a:latin typeface="Century Gothic"/>
                <a:cs typeface="Century Gothic"/>
              </a:rPr>
              <a:t> </a:t>
            </a:r>
            <a:r>
              <a:rPr dirty="0" sz="1300">
                <a:latin typeface="Century Gothic"/>
                <a:cs typeface="Century Gothic"/>
              </a:rPr>
              <a:t>and</a:t>
            </a:r>
            <a:r>
              <a:rPr dirty="0" sz="1300" spc="65">
                <a:latin typeface="Century Gothic"/>
                <a:cs typeface="Century Gothic"/>
              </a:rPr>
              <a:t> </a:t>
            </a:r>
            <a:r>
              <a:rPr dirty="0" sz="1300" spc="-50">
                <a:latin typeface="Century Gothic"/>
                <a:cs typeface="Century Gothic"/>
              </a:rPr>
              <a:t>a </a:t>
            </a:r>
            <a:r>
              <a:rPr dirty="0" u="heavy" sz="1300" spc="-20">
                <a:solidFill>
                  <a:srgbClr val="228848"/>
                </a:solidFill>
                <a:uFill>
                  <a:solidFill>
                    <a:srgbClr val="228848"/>
                  </a:solidFill>
                </a:uFill>
                <a:latin typeface="Century Gothic"/>
                <a:cs typeface="Century Gothic"/>
              </a:rPr>
              <a:t>packet</a:t>
            </a:r>
            <a:r>
              <a:rPr dirty="0" u="heavy" sz="1300" spc="75">
                <a:solidFill>
                  <a:srgbClr val="228848"/>
                </a:solidFill>
                <a:uFill>
                  <a:solidFill>
                    <a:srgbClr val="228848"/>
                  </a:solidFill>
                </a:uFill>
                <a:latin typeface="Century Gothic"/>
                <a:cs typeface="Century Gothic"/>
              </a:rPr>
              <a:t> </a:t>
            </a:r>
            <a:r>
              <a:rPr dirty="0" u="heavy" sz="1300">
                <a:solidFill>
                  <a:srgbClr val="228848"/>
                </a:solidFill>
                <a:uFill>
                  <a:solidFill>
                    <a:srgbClr val="228848"/>
                  </a:solidFill>
                </a:uFill>
                <a:latin typeface="Century Gothic"/>
                <a:cs typeface="Century Gothic"/>
              </a:rPr>
              <a:t>of</a:t>
            </a:r>
            <a:r>
              <a:rPr dirty="0" u="heavy" sz="1300" spc="70">
                <a:solidFill>
                  <a:srgbClr val="228848"/>
                </a:solidFill>
                <a:uFill>
                  <a:solidFill>
                    <a:srgbClr val="228848"/>
                  </a:solidFill>
                </a:uFill>
                <a:latin typeface="Century Gothic"/>
                <a:cs typeface="Century Gothic"/>
              </a:rPr>
              <a:t> </a:t>
            </a:r>
            <a:r>
              <a:rPr dirty="0" u="heavy" sz="1300" spc="50">
                <a:solidFill>
                  <a:srgbClr val="228848"/>
                </a:solidFill>
                <a:uFill>
                  <a:solidFill>
                    <a:srgbClr val="228848"/>
                  </a:solidFill>
                </a:uFill>
                <a:latin typeface="Century Gothic"/>
                <a:cs typeface="Century Gothic"/>
              </a:rPr>
              <a:t>instructions</a:t>
            </a:r>
            <a:r>
              <a:rPr dirty="0" u="none" sz="1300" spc="50">
                <a:latin typeface="Century Gothic"/>
                <a:cs typeface="Century Gothic"/>
              </a:rPr>
              <a:t>,</a:t>
            </a:r>
            <a:r>
              <a:rPr dirty="0" u="none" sz="1300" spc="80">
                <a:latin typeface="Century Gothic"/>
                <a:cs typeface="Century Gothic"/>
              </a:rPr>
              <a:t> </a:t>
            </a:r>
            <a:r>
              <a:rPr dirty="0" u="none" sz="1300">
                <a:latin typeface="Century Gothic"/>
                <a:cs typeface="Century Gothic"/>
              </a:rPr>
              <a:t>including</a:t>
            </a:r>
            <a:r>
              <a:rPr dirty="0" u="none" sz="1300" spc="80">
                <a:latin typeface="Century Gothic"/>
                <a:cs typeface="Century Gothic"/>
              </a:rPr>
              <a:t> </a:t>
            </a:r>
            <a:r>
              <a:rPr dirty="0" u="none" sz="1300">
                <a:latin typeface="Century Gothic"/>
                <a:cs typeface="Century Gothic"/>
              </a:rPr>
              <a:t>the</a:t>
            </a:r>
            <a:r>
              <a:rPr dirty="0" u="none" sz="1300" spc="70">
                <a:latin typeface="Century Gothic"/>
                <a:cs typeface="Century Gothic"/>
              </a:rPr>
              <a:t> </a:t>
            </a:r>
            <a:r>
              <a:rPr dirty="0" u="none" sz="1300">
                <a:latin typeface="Century Gothic"/>
                <a:cs typeface="Century Gothic"/>
              </a:rPr>
              <a:t>criteria</a:t>
            </a:r>
            <a:r>
              <a:rPr dirty="0" u="none" sz="1300" spc="80">
                <a:latin typeface="Century Gothic"/>
                <a:cs typeface="Century Gothic"/>
              </a:rPr>
              <a:t> </a:t>
            </a:r>
            <a:r>
              <a:rPr dirty="0" u="none" sz="1300">
                <a:latin typeface="Century Gothic"/>
                <a:cs typeface="Century Gothic"/>
              </a:rPr>
              <a:t>for</a:t>
            </a:r>
            <a:r>
              <a:rPr dirty="0" u="none" sz="1300" spc="75">
                <a:latin typeface="Century Gothic"/>
                <a:cs typeface="Century Gothic"/>
              </a:rPr>
              <a:t> </a:t>
            </a:r>
            <a:r>
              <a:rPr dirty="0" u="none" sz="1100" spc="-10">
                <a:latin typeface="Century Gothic"/>
                <a:cs typeface="Century Gothic"/>
              </a:rPr>
              <a:t>grading</a:t>
            </a:r>
            <a:r>
              <a:rPr dirty="0" u="none" sz="1100" spc="500">
                <a:latin typeface="Century Gothic"/>
                <a:cs typeface="Century Gothic"/>
              </a:rPr>
              <a:t> </a:t>
            </a:r>
            <a:r>
              <a:rPr dirty="0" u="none" sz="1300" spc="10">
                <a:latin typeface="Century Gothic"/>
                <a:cs typeface="Century Gothic"/>
              </a:rPr>
              <a:t>the</a:t>
            </a:r>
            <a:r>
              <a:rPr dirty="0" u="none" sz="1300" spc="30">
                <a:latin typeface="Century Gothic"/>
                <a:cs typeface="Century Gothic"/>
              </a:rPr>
              <a:t> </a:t>
            </a:r>
            <a:r>
              <a:rPr dirty="0" u="none" sz="1300" spc="10">
                <a:latin typeface="Century Gothic"/>
                <a:cs typeface="Century Gothic"/>
              </a:rPr>
              <a:t>grants,</a:t>
            </a:r>
            <a:r>
              <a:rPr dirty="0" u="none" sz="1300" spc="40">
                <a:latin typeface="Century Gothic"/>
                <a:cs typeface="Century Gothic"/>
              </a:rPr>
              <a:t> </a:t>
            </a:r>
            <a:r>
              <a:rPr dirty="0" u="none" sz="1300" spc="10">
                <a:latin typeface="Century Gothic"/>
                <a:cs typeface="Century Gothic"/>
              </a:rPr>
              <a:t>as</a:t>
            </a:r>
            <a:r>
              <a:rPr dirty="0" u="none" sz="1300" spc="30">
                <a:latin typeface="Century Gothic"/>
                <a:cs typeface="Century Gothic"/>
              </a:rPr>
              <a:t> </a:t>
            </a:r>
            <a:r>
              <a:rPr dirty="0" u="none" sz="1300" spc="10">
                <a:latin typeface="Century Gothic"/>
                <a:cs typeface="Century Gothic"/>
              </a:rPr>
              <a:t>part</a:t>
            </a:r>
            <a:r>
              <a:rPr dirty="0" u="none" sz="1300" spc="40">
                <a:latin typeface="Century Gothic"/>
                <a:cs typeface="Century Gothic"/>
              </a:rPr>
              <a:t> </a:t>
            </a:r>
            <a:r>
              <a:rPr dirty="0" u="none" sz="1300" spc="10">
                <a:latin typeface="Century Gothic"/>
                <a:cs typeface="Century Gothic"/>
              </a:rPr>
              <a:t>of</a:t>
            </a:r>
            <a:r>
              <a:rPr dirty="0" u="none" sz="1300" spc="35">
                <a:latin typeface="Century Gothic"/>
                <a:cs typeface="Century Gothic"/>
              </a:rPr>
              <a:t> </a:t>
            </a:r>
            <a:r>
              <a:rPr dirty="0" u="none" sz="1300" spc="55">
                <a:latin typeface="Century Gothic"/>
                <a:cs typeface="Century Gothic"/>
              </a:rPr>
              <a:t>their</a:t>
            </a:r>
            <a:r>
              <a:rPr dirty="0" u="none" sz="1300" spc="30">
                <a:latin typeface="Century Gothic"/>
                <a:cs typeface="Century Gothic"/>
              </a:rPr>
              <a:t> </a:t>
            </a:r>
            <a:r>
              <a:rPr dirty="0" u="none" sz="1300" spc="10">
                <a:latin typeface="Century Gothic"/>
                <a:cs typeface="Century Gothic"/>
              </a:rPr>
              <a:t>invitation</a:t>
            </a:r>
            <a:r>
              <a:rPr dirty="0" u="none" sz="1300" spc="40">
                <a:latin typeface="Century Gothic"/>
                <a:cs typeface="Century Gothic"/>
              </a:rPr>
              <a:t> </a:t>
            </a:r>
            <a:r>
              <a:rPr dirty="0" u="none" sz="1300" spc="10">
                <a:latin typeface="Century Gothic"/>
                <a:cs typeface="Century Gothic"/>
              </a:rPr>
              <a:t>to</a:t>
            </a:r>
            <a:r>
              <a:rPr dirty="0" u="none" sz="1300" spc="35">
                <a:latin typeface="Century Gothic"/>
                <a:cs typeface="Century Gothic"/>
              </a:rPr>
              <a:t> </a:t>
            </a:r>
            <a:r>
              <a:rPr dirty="0" u="none" sz="1300" spc="-10">
                <a:latin typeface="Century Gothic"/>
                <a:cs typeface="Century Gothic"/>
              </a:rPr>
              <a:t>participate.</a:t>
            </a:r>
            <a:endParaRPr sz="13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Keeta Bell</dc:creator>
  <dc:title>DHS-Hope_mini-grant presentation_FINAL</dc:title>
  <dcterms:created xsi:type="dcterms:W3CDTF">2024-07-11T17:57:06Z</dcterms:created>
  <dcterms:modified xsi:type="dcterms:W3CDTF">2024-07-11T17:57:06Z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2024-07-08T00:00:00Z</vt:filetime>
  </property>
  <property fmtid="{D5CDD505-2E9C-101B-9397-08002B2CF9AE}" pid="3" name="Creator">
    <vt:lpwstr>PowerPoint</vt:lpwstr>
  </property>
  <property fmtid="{D5CDD505-2E9C-101B-9397-08002B2CF9AE}" pid="4" name="LastSaved">
    <vt:filetime>2024-07-11T00:00:00Z</vt:filetime>
  </property>
  <property fmtid="{D5CDD505-2E9C-101B-9397-08002B2CF9AE}" pid="5" name="Producer">
    <vt:lpwstr>macOS Version 13.3 (Build 22E252) Quartz PDFContext</vt:lpwstr>
  </property>
</Properties>
</file>